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937" r:id="rId5"/>
    <p:sldId id="973" r:id="rId6"/>
    <p:sldId id="990" r:id="rId7"/>
    <p:sldId id="974" r:id="rId8"/>
    <p:sldId id="966" r:id="rId9"/>
    <p:sldId id="965" r:id="rId10"/>
    <p:sldId id="964" r:id="rId11"/>
    <p:sldId id="1002" r:id="rId12"/>
    <p:sldId id="987" r:id="rId13"/>
    <p:sldId id="1006" r:id="rId14"/>
    <p:sldId id="998" r:id="rId15"/>
    <p:sldId id="1000" r:id="rId16"/>
    <p:sldId id="1009" r:id="rId17"/>
    <p:sldId id="1010" r:id="rId18"/>
    <p:sldId id="1011" r:id="rId19"/>
    <p:sldId id="1012" r:id="rId20"/>
    <p:sldId id="1013" r:id="rId21"/>
    <p:sldId id="995" r:id="rId22"/>
    <p:sldId id="982" r:id="rId23"/>
    <p:sldId id="1008" r:id="rId24"/>
    <p:sldId id="985" r:id="rId25"/>
    <p:sldId id="981" r:id="rId26"/>
    <p:sldId id="1015" r:id="rId27"/>
    <p:sldId id="1016" r:id="rId28"/>
    <p:sldId id="988" r:id="rId29"/>
    <p:sldId id="986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1">
          <p15:clr>
            <a:srgbClr val="A4A3A4"/>
          </p15:clr>
        </p15:guide>
        <p15:guide id="2" pos="233">
          <p15:clr>
            <a:srgbClr val="A4A3A4"/>
          </p15:clr>
        </p15:guide>
        <p15:guide id="3" pos="5528">
          <p15:clr>
            <a:srgbClr val="A4A3A4"/>
          </p15:clr>
        </p15:guide>
        <p15:guide id="4" pos="2881">
          <p15:clr>
            <a:srgbClr val="A4A3A4"/>
          </p15:clr>
        </p15:guide>
        <p15:guide id="5" orient="horz" pos="2933">
          <p15:clr>
            <a:srgbClr val="A4A3A4"/>
          </p15:clr>
        </p15:guide>
        <p15:guide id="6" orient="horz" pos="657">
          <p15:clr>
            <a:srgbClr val="A4A3A4"/>
          </p15:clr>
        </p15:guide>
        <p15:guide id="7" pos="192">
          <p15:clr>
            <a:srgbClr val="A4A3A4"/>
          </p15:clr>
        </p15:guide>
        <p15:guide id="8" pos="556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R. Spain" initials="ARS" lastIdx="10" clrIdx="0">
    <p:extLst>
      <p:ext uri="{19B8F6BF-5375-455C-9EA6-DF929625EA0E}">
        <p15:presenceInfo xmlns:p15="http://schemas.microsoft.com/office/powerpoint/2012/main" userId="S::Ashley.Spain@ruffalonl.com::7fc6fd88-5d33-45c8-925d-95cb797674ac" providerId="AD"/>
      </p:ext>
    </p:extLst>
  </p:cmAuthor>
  <p:cmAuthor id="2" name="Jason Langdon" initials="JL" lastIdx="4" clrIdx="1">
    <p:extLst>
      <p:ext uri="{19B8F6BF-5375-455C-9EA6-DF929625EA0E}">
        <p15:presenceInfo xmlns:p15="http://schemas.microsoft.com/office/powerpoint/2012/main" userId="S-1-5-21-1454471165-884357618-725345543-90057" providerId="AD"/>
      </p:ext>
    </p:extLst>
  </p:cmAuthor>
  <p:cmAuthor id="3" name="Angie Swyers" initials="AS" lastIdx="10" clrIdx="2">
    <p:extLst>
      <p:ext uri="{19B8F6BF-5375-455C-9EA6-DF929625EA0E}">
        <p15:presenceInfo xmlns:p15="http://schemas.microsoft.com/office/powerpoint/2012/main" userId="Angie Swyers" providerId="None"/>
      </p:ext>
    </p:extLst>
  </p:cmAuthor>
  <p:cmAuthor id="4" name="Andrea Gilbert" initials="AG" lastIdx="2" clrIdx="3">
    <p:extLst>
      <p:ext uri="{19B8F6BF-5375-455C-9EA6-DF929625EA0E}">
        <p15:presenceInfo xmlns:p15="http://schemas.microsoft.com/office/powerpoint/2012/main" userId="S::andrea.gilbert@ruffalonl.com::1ea53cbe-0dc3-43a3-9cbb-e45252a5414a" providerId="AD"/>
      </p:ext>
    </p:extLst>
  </p:cmAuthor>
  <p:cmAuthor id="5" name="Jason Langdon" initials="JL [2]" lastIdx="1" clrIdx="4">
    <p:extLst>
      <p:ext uri="{19B8F6BF-5375-455C-9EA6-DF929625EA0E}">
        <p15:presenceInfo xmlns:p15="http://schemas.microsoft.com/office/powerpoint/2012/main" userId="S::jason.langdon@ruffalonl.com::b0ccd128-14ee-4e46-9a03-19681d28fb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E3438"/>
    <a:srgbClr val="017CC0"/>
    <a:srgbClr val="0071CE"/>
    <a:srgbClr val="C3D600"/>
    <a:srgbClr val="FFFFFF"/>
    <a:srgbClr val="00559B"/>
    <a:srgbClr val="99CCFF"/>
    <a:srgbClr val="002D5C"/>
    <a:srgbClr val="ED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7897" autoAdjust="0"/>
  </p:normalViewPr>
  <p:slideViewPr>
    <p:cSldViewPr snapToGrid="0">
      <p:cViewPr varScale="1">
        <p:scale>
          <a:sx n="157" d="100"/>
          <a:sy n="157" d="100"/>
        </p:scale>
        <p:origin x="1025" y="79"/>
      </p:cViewPr>
      <p:guideLst>
        <p:guide orient="horz" pos="3911"/>
        <p:guide pos="233"/>
        <p:guide pos="5528"/>
        <p:guide pos="2881"/>
        <p:guide orient="horz" pos="2933"/>
        <p:guide orient="horz" pos="657"/>
        <p:guide pos="192"/>
        <p:guide pos="55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81534947020509"/>
          <c:y val="0.14423640976869923"/>
          <c:w val="0.8522093418878196"/>
          <c:h val="0.725097545779073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four-year</c:v>
                </c:pt>
              </c:strCache>
            </c:strRef>
          </c:tx>
          <c:dLbls>
            <c:dLbl>
              <c:idx val="0"/>
              <c:layout>
                <c:manualLayout>
                  <c:x val="-4.5871559633027525E-3"/>
                  <c:y val="3.0555336832895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20-492A-ADF4-D6CA9A0AD5DA}"/>
                </c:ext>
              </c:extLst>
            </c:dLbl>
            <c:dLbl>
              <c:idx val="1"/>
              <c:layout>
                <c:manualLayout>
                  <c:x val="0"/>
                  <c:y val="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20-492A-ADF4-D6CA9A0AD5DA}"/>
                </c:ext>
              </c:extLst>
            </c:dLbl>
            <c:dLbl>
              <c:idx val="2"/>
              <c:layout>
                <c:manualLayout>
                  <c:x val="-1.5290519877675841E-3"/>
                  <c:y val="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20-492A-ADF4-D6CA9A0AD5DA}"/>
                </c:ext>
              </c:extLst>
            </c:dLbl>
            <c:dLbl>
              <c:idx val="3"/>
              <c:layout>
                <c:manualLayout>
                  <c:x val="0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20-492A-ADF4-D6CA9A0AD5DA}"/>
                </c:ext>
              </c:extLst>
            </c:dLbl>
            <c:dLbl>
              <c:idx val="4"/>
              <c:layout>
                <c:manualLayout>
                  <c:x val="-4.629629629629743E-3"/>
                  <c:y val="4.577525600993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20-492A-ADF4-D6CA9A0AD5DA}"/>
                </c:ext>
              </c:extLst>
            </c:dLbl>
            <c:dLbl>
              <c:idx val="5"/>
              <c:layout>
                <c:manualLayout>
                  <c:x val="-1.6975308641975197E-2"/>
                  <c:y val="4.4135131209132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20-492A-ADF4-D6CA9A0AD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1990-91</c:v>
                </c:pt>
                <c:pt idx="1">
                  <c:v>2000-01</c:v>
                </c:pt>
                <c:pt idx="2">
                  <c:v>2010-11</c:v>
                </c:pt>
                <c:pt idx="3">
                  <c:v>2020-21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18560</c:v>
                </c:pt>
                <c:pt idx="1">
                  <c:v>24100</c:v>
                </c:pt>
                <c:pt idx="2">
                  <c:v>31820</c:v>
                </c:pt>
                <c:pt idx="3">
                  <c:v>37650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F20-492A-ADF4-D6CA9A0AD5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four-year</c:v>
                </c:pt>
              </c:strCache>
            </c:strRef>
          </c:tx>
          <c:dLbls>
            <c:dLbl>
              <c:idx val="0"/>
              <c:layout>
                <c:manualLayout>
                  <c:x val="3.0581039755351682E-3"/>
                  <c:y val="-4.4444444444444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20-492A-ADF4-D6CA9A0AD5DA}"/>
                </c:ext>
              </c:extLst>
            </c:dLbl>
            <c:dLbl>
              <c:idx val="1"/>
              <c:layout>
                <c:manualLayout>
                  <c:x val="-1.5432098765432098E-3"/>
                  <c:y val="-5.0877192982456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20-492A-ADF4-D6CA9A0AD5DA}"/>
                </c:ext>
              </c:extLst>
            </c:dLbl>
            <c:dLbl>
              <c:idx val="2"/>
              <c:layout>
                <c:manualLayout>
                  <c:x val="1.5573053368328959E-3"/>
                  <c:y val="-5.6578947368421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20-492A-ADF4-D6CA9A0AD5DA}"/>
                </c:ext>
              </c:extLst>
            </c:dLbl>
            <c:dLbl>
              <c:idx val="3"/>
              <c:layout>
                <c:manualLayout>
                  <c:x val="1.5432098765430968E-3"/>
                  <c:y val="-6.1248627367415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20-492A-ADF4-D6CA9A0AD5DA}"/>
                </c:ext>
              </c:extLst>
            </c:dLbl>
            <c:dLbl>
              <c:idx val="4"/>
              <c:layout>
                <c:manualLayout>
                  <c:x val="-2.6234567901234455E-2"/>
                  <c:y val="-4.3859649122807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20-492A-ADF4-D6CA9A0AD5DA}"/>
                </c:ext>
              </c:extLst>
            </c:dLbl>
            <c:dLbl>
              <c:idx val="5"/>
              <c:layout>
                <c:manualLayout>
                  <c:x val="-2.0061728395061727E-2"/>
                  <c:y val="-4.832090675944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820987654320994E-2"/>
                      <c:h val="5.4015992136254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5F20-492A-ADF4-D6CA9A0AD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1990-91</c:v>
                </c:pt>
                <c:pt idx="1">
                  <c:v>2000-01</c:v>
                </c:pt>
                <c:pt idx="2">
                  <c:v>2010-11</c:v>
                </c:pt>
                <c:pt idx="3">
                  <c:v>2020-21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3800</c:v>
                </c:pt>
                <c:pt idx="1">
                  <c:v>5260</c:v>
                </c:pt>
                <c:pt idx="2">
                  <c:v>9070</c:v>
                </c:pt>
                <c:pt idx="3">
                  <c:v>10560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F20-492A-ADF4-D6CA9A0AD5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Public two-year</c:v>
                </c:pt>
              </c:strCache>
            </c:strRef>
          </c:tx>
          <c:dLbls>
            <c:dLbl>
              <c:idx val="0"/>
              <c:layout>
                <c:manualLayout>
                  <c:x val="3.0581039755351682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20-492A-ADF4-D6CA9A0AD5DA}"/>
                </c:ext>
              </c:extLst>
            </c:dLbl>
            <c:dLbl>
              <c:idx val="1"/>
              <c:layout>
                <c:manualLayout>
                  <c:x val="0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20-492A-ADF4-D6CA9A0AD5DA}"/>
                </c:ext>
              </c:extLst>
            </c:dLbl>
            <c:dLbl>
              <c:idx val="2"/>
              <c:layout>
                <c:manualLayout>
                  <c:x val="-1.5290519877675841E-3"/>
                  <c:y val="-3.6111111111111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F20-492A-ADF4-D6CA9A0AD5DA}"/>
                </c:ext>
              </c:extLst>
            </c:dLbl>
            <c:dLbl>
              <c:idx val="3"/>
              <c:layout>
                <c:manualLayout>
                  <c:x val="-1.1316741696017772E-16"/>
                  <c:y val="-3.596211448142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F20-492A-ADF4-D6CA9A0AD5DA}"/>
                </c:ext>
              </c:extLst>
            </c:dLbl>
            <c:dLbl>
              <c:idx val="4"/>
              <c:layout>
                <c:manualLayout>
                  <c:x val="-2.6234567901234681E-2"/>
                  <c:y val="-4.4055491303652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F20-492A-ADF4-D6CA9A0AD5DA}"/>
                </c:ext>
              </c:extLst>
            </c:dLbl>
            <c:dLbl>
              <c:idx val="5"/>
              <c:layout>
                <c:manualLayout>
                  <c:x val="-2.0061728395061727E-2"/>
                  <c:y val="-3.8193050802763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F20-492A-ADF4-D6CA9A0AD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1990-91</c:v>
                </c:pt>
                <c:pt idx="1">
                  <c:v>2000-01</c:v>
                </c:pt>
                <c:pt idx="2">
                  <c:v>2010-11</c:v>
                </c:pt>
                <c:pt idx="3">
                  <c:v>2020-21</c:v>
                </c:pt>
              </c:strCache>
            </c:strRef>
          </c:cat>
          <c:val>
            <c:numRef>
              <c:f>Sheet1!$D$2:$D$5</c:f>
              <c:numCache>
                <c:formatCode>"$"#,##0_);[Red]\("$"#,##0\)</c:formatCode>
                <c:ptCount val="4"/>
                <c:pt idx="0">
                  <c:v>1810</c:v>
                </c:pt>
                <c:pt idx="1">
                  <c:v>2460</c:v>
                </c:pt>
                <c:pt idx="2">
                  <c:v>3260</c:v>
                </c:pt>
                <c:pt idx="3">
                  <c:v>3770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F20-492A-ADF4-D6CA9A0AD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497600"/>
        <c:axId val="-2145495968"/>
      </c:lineChart>
      <c:catAx>
        <c:axId val="-2145497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5495968"/>
        <c:crosses val="autoZero"/>
        <c:auto val="1"/>
        <c:lblAlgn val="ctr"/>
        <c:lblOffset val="100"/>
        <c:noMultiLvlLbl val="0"/>
      </c:catAx>
      <c:valAx>
        <c:axId val="-21454959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_);[Red]\(&quot;$&quot;#,##0\)" sourceLinked="1"/>
        <c:majorTickMark val="out"/>
        <c:minorTickMark val="none"/>
        <c:tickLblPos val="nextTo"/>
        <c:crossAx val="-214549760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Student Satisfaction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Satisfaction!$A$2</c:f>
              <c:strCache>
                <c:ptCount val="1"/>
                <c:pt idx="0">
                  <c:v>Four-year privates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Satisfaction!$B$1</c:f>
              <c:strCache>
                <c:ptCount val="1"/>
                <c:pt idx="0">
                  <c:v>Satisfaction</c:v>
                </c:pt>
              </c:strCache>
            </c:strRef>
          </c:cat>
          <c:val>
            <c:numRef>
              <c:f>Satisfaction!$B$2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F-4753-8CD8-9CC542AF1EFC}"/>
            </c:ext>
          </c:extLst>
        </c:ser>
        <c:ser>
          <c:idx val="1"/>
          <c:order val="1"/>
          <c:tx>
            <c:strRef>
              <c:f>Satisfaction!$A$3</c:f>
              <c:strCache>
                <c:ptCount val="1"/>
                <c:pt idx="0">
                  <c:v>Four-year publics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Satisfaction!$B$1</c:f>
              <c:strCache>
                <c:ptCount val="1"/>
                <c:pt idx="0">
                  <c:v>Satisfaction</c:v>
                </c:pt>
              </c:strCache>
            </c:strRef>
          </c:cat>
          <c:val>
            <c:numRef>
              <c:f>Satisfaction!$B$3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AF-4753-8CD8-9CC542AF1EFC}"/>
            </c:ext>
          </c:extLst>
        </c:ser>
        <c:ser>
          <c:idx val="2"/>
          <c:order val="2"/>
          <c:tx>
            <c:strRef>
              <c:f>Satisfaction!$A$4</c:f>
              <c:strCache>
                <c:ptCount val="1"/>
                <c:pt idx="0">
                  <c:v>Community colleges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Satisfaction!$B$1</c:f>
              <c:strCache>
                <c:ptCount val="1"/>
                <c:pt idx="0">
                  <c:v>Satisfaction</c:v>
                </c:pt>
              </c:strCache>
            </c:strRef>
          </c:cat>
          <c:val>
            <c:numRef>
              <c:f>Satisfaction!$B$4</c:f>
              <c:numCache>
                <c:formatCode>0%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AF-4753-8CD8-9CC542AF1EFC}"/>
            </c:ext>
          </c:extLst>
        </c:ser>
        <c:ser>
          <c:idx val="3"/>
          <c:order val="3"/>
          <c:tx>
            <c:strRef>
              <c:f>Satisfaction!$A$5</c:f>
              <c:strCache>
                <c:ptCount val="1"/>
                <c:pt idx="0">
                  <c:v>Adult students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Satisfaction!$B$1</c:f>
              <c:strCache>
                <c:ptCount val="1"/>
                <c:pt idx="0">
                  <c:v>Satisfaction</c:v>
                </c:pt>
              </c:strCache>
            </c:strRef>
          </c:cat>
          <c:val>
            <c:numRef>
              <c:f>Satisfaction!$B$5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AF-4753-8CD8-9CC542AF1EFC}"/>
            </c:ext>
          </c:extLst>
        </c:ser>
        <c:ser>
          <c:idx val="4"/>
          <c:order val="4"/>
          <c:tx>
            <c:strRef>
              <c:f>Satisfaction!$A$6</c:f>
              <c:strCache>
                <c:ptCount val="1"/>
                <c:pt idx="0">
                  <c:v>Online learners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Satisfaction!$B$1</c:f>
              <c:strCache>
                <c:ptCount val="1"/>
                <c:pt idx="0">
                  <c:v>Satisfaction</c:v>
                </c:pt>
              </c:strCache>
            </c:strRef>
          </c:cat>
          <c:val>
            <c:numRef>
              <c:f>Satisfaction!$B$6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AF-4753-8CD8-9CC542AF1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5489984"/>
        <c:axId val="-2145497056"/>
      </c:barChart>
      <c:catAx>
        <c:axId val="-214548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497056"/>
        <c:crosses val="autoZero"/>
        <c:auto val="1"/>
        <c:lblAlgn val="ctr"/>
        <c:lblOffset val="100"/>
        <c:noMultiLvlLbl val="0"/>
      </c:catAx>
      <c:valAx>
        <c:axId val="-21454970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48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Students Likelihood</a:t>
            </a:r>
            <a:r>
              <a:rPr lang="en-US" baseline="0"/>
              <a:t> to Re-enroll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'Re-enrollment'!$A$2</c:f>
              <c:strCache>
                <c:ptCount val="1"/>
                <c:pt idx="0">
                  <c:v>Four-year privates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'Re-enrollment'!$B$1</c:f>
              <c:strCache>
                <c:ptCount val="1"/>
                <c:pt idx="0">
                  <c:v>Re-enrollment</c:v>
                </c:pt>
              </c:strCache>
            </c:strRef>
          </c:cat>
          <c:val>
            <c:numRef>
              <c:f>'Re-enrollment'!$B$2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0D-4336-94F9-99968D19B2D4}"/>
            </c:ext>
          </c:extLst>
        </c:ser>
        <c:ser>
          <c:idx val="1"/>
          <c:order val="1"/>
          <c:tx>
            <c:strRef>
              <c:f>'Re-enrollment'!$A$3</c:f>
              <c:strCache>
                <c:ptCount val="1"/>
                <c:pt idx="0">
                  <c:v>Four-year publics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'Re-enrollment'!$B$1</c:f>
              <c:strCache>
                <c:ptCount val="1"/>
                <c:pt idx="0">
                  <c:v>Re-enrollment</c:v>
                </c:pt>
              </c:strCache>
            </c:strRef>
          </c:cat>
          <c:val>
            <c:numRef>
              <c:f>'Re-enrollment'!$B$3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0D-4336-94F9-99968D19B2D4}"/>
            </c:ext>
          </c:extLst>
        </c:ser>
        <c:ser>
          <c:idx val="2"/>
          <c:order val="2"/>
          <c:tx>
            <c:strRef>
              <c:f>'Re-enrollment'!$A$4</c:f>
              <c:strCache>
                <c:ptCount val="1"/>
                <c:pt idx="0">
                  <c:v>Community colleges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'Re-enrollment'!$B$1</c:f>
              <c:strCache>
                <c:ptCount val="1"/>
                <c:pt idx="0">
                  <c:v>Re-enrollment</c:v>
                </c:pt>
              </c:strCache>
            </c:strRef>
          </c:cat>
          <c:val>
            <c:numRef>
              <c:f>'Re-enrollment'!$B$4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0D-4336-94F9-99968D19B2D4}"/>
            </c:ext>
          </c:extLst>
        </c:ser>
        <c:ser>
          <c:idx val="3"/>
          <c:order val="3"/>
          <c:tx>
            <c:strRef>
              <c:f>'Re-enrollment'!$A$5</c:f>
              <c:strCache>
                <c:ptCount val="1"/>
                <c:pt idx="0">
                  <c:v>Adult students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'Re-enrollment'!$B$1</c:f>
              <c:strCache>
                <c:ptCount val="1"/>
                <c:pt idx="0">
                  <c:v>Re-enrollment</c:v>
                </c:pt>
              </c:strCache>
            </c:strRef>
          </c:cat>
          <c:val>
            <c:numRef>
              <c:f>'Re-enrollment'!$B$5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0D-4336-94F9-99968D19B2D4}"/>
            </c:ext>
          </c:extLst>
        </c:ser>
        <c:ser>
          <c:idx val="4"/>
          <c:order val="4"/>
          <c:tx>
            <c:strRef>
              <c:f>'Re-enrollment'!$A$6</c:f>
              <c:strCache>
                <c:ptCount val="1"/>
                <c:pt idx="0">
                  <c:v>Online learners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'Re-enrollment'!$B$1</c:f>
              <c:strCache>
                <c:ptCount val="1"/>
                <c:pt idx="0">
                  <c:v>Re-enrollment</c:v>
                </c:pt>
              </c:strCache>
            </c:strRef>
          </c:cat>
          <c:val>
            <c:numRef>
              <c:f>'Re-enrollment'!$B$6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0D-4336-94F9-99968D19B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5501408"/>
        <c:axId val="-2145496512"/>
      </c:barChart>
      <c:catAx>
        <c:axId val="-214550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496512"/>
        <c:crosses val="autoZero"/>
        <c:auto val="1"/>
        <c:lblAlgn val="ctr"/>
        <c:lblOffset val="100"/>
        <c:noMultiLvlLbl val="0"/>
      </c:catAx>
      <c:valAx>
        <c:axId val="-21454965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50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032DF-2405-4170-A5A2-133E18839DEA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405D984-AF77-467C-8B78-AE9ECB804E90}">
      <dgm:prSet phldrT="[Text]" custT="1"/>
      <dgm:spPr/>
      <dgm:t>
        <a:bodyPr/>
        <a:lstStyle/>
        <a:p>
          <a:r>
            <a:rPr lang="en-US" sz="3200" dirty="0"/>
            <a:t>SEP</a:t>
          </a:r>
          <a:endParaRPr lang="en-US" sz="1800" dirty="0"/>
        </a:p>
      </dgm:t>
    </dgm:pt>
    <dgm:pt modelId="{38EA0F4F-2EF5-41EA-9A74-02D6EAB67AFC}" type="parTrans" cxnId="{9C5C6847-C0E2-447A-9302-E8A1F71A14F7}">
      <dgm:prSet/>
      <dgm:spPr/>
      <dgm:t>
        <a:bodyPr/>
        <a:lstStyle/>
        <a:p>
          <a:endParaRPr lang="en-US" sz="1200"/>
        </a:p>
      </dgm:t>
    </dgm:pt>
    <dgm:pt modelId="{8E9C995F-3DA2-46F8-AACF-44E572790335}" type="sibTrans" cxnId="{9C5C6847-C0E2-447A-9302-E8A1F71A14F7}">
      <dgm:prSet/>
      <dgm:spPr/>
      <dgm:t>
        <a:bodyPr/>
        <a:lstStyle/>
        <a:p>
          <a:endParaRPr lang="en-US" sz="1200"/>
        </a:p>
      </dgm:t>
    </dgm:pt>
    <dgm:pt modelId="{EAF9227C-D94E-49F8-9CC1-2CA5FB12397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dirty="0"/>
            <a:t>Program</a:t>
          </a:r>
        </a:p>
      </dgm:t>
    </dgm:pt>
    <dgm:pt modelId="{3910D783-EA6B-471A-BCC5-F58074B33AE1}" type="parTrans" cxnId="{FD18EE89-954C-4519-B8EA-A1DB73B2E131}">
      <dgm:prSet/>
      <dgm:spPr/>
      <dgm:t>
        <a:bodyPr/>
        <a:lstStyle/>
        <a:p>
          <a:endParaRPr lang="en-US" sz="1200"/>
        </a:p>
      </dgm:t>
    </dgm:pt>
    <dgm:pt modelId="{87FA049B-9C58-4DC4-8CED-F838B64CD9B7}" type="sibTrans" cxnId="{FD18EE89-954C-4519-B8EA-A1DB73B2E131}">
      <dgm:prSet/>
      <dgm:spPr/>
      <dgm:t>
        <a:bodyPr/>
        <a:lstStyle/>
        <a:p>
          <a:endParaRPr lang="en-US" sz="1200"/>
        </a:p>
      </dgm:t>
    </dgm:pt>
    <dgm:pt modelId="{97019EEE-6F0C-4A54-A43E-66A3163F10E3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200" dirty="0"/>
            <a:t>Place</a:t>
          </a:r>
        </a:p>
      </dgm:t>
    </dgm:pt>
    <dgm:pt modelId="{4759816B-B6B4-4310-8156-CF424833D182}" type="parTrans" cxnId="{30EB43DA-EB01-4868-8856-F7EF89C273CF}">
      <dgm:prSet/>
      <dgm:spPr/>
      <dgm:t>
        <a:bodyPr/>
        <a:lstStyle/>
        <a:p>
          <a:endParaRPr lang="en-US" sz="1200"/>
        </a:p>
      </dgm:t>
    </dgm:pt>
    <dgm:pt modelId="{18B9AC82-63DF-4D3A-BC22-9BA740BAB865}" type="sibTrans" cxnId="{30EB43DA-EB01-4868-8856-F7EF89C273CF}">
      <dgm:prSet/>
      <dgm:spPr/>
      <dgm:t>
        <a:bodyPr/>
        <a:lstStyle/>
        <a:p>
          <a:endParaRPr lang="en-US" sz="1200"/>
        </a:p>
      </dgm:t>
    </dgm:pt>
    <dgm:pt modelId="{3746BEF6-135F-471B-91C1-AE62B6BF54E3}">
      <dgm:prSet phldrT="[Text]" custT="1"/>
      <dgm:spPr/>
      <dgm:t>
        <a:bodyPr/>
        <a:lstStyle/>
        <a:p>
          <a:r>
            <a:rPr lang="en-US" sz="1200" dirty="0"/>
            <a:t>Price</a:t>
          </a:r>
        </a:p>
      </dgm:t>
    </dgm:pt>
    <dgm:pt modelId="{F17701B9-9E27-49F7-A9D6-3D2F3A0B2581}" type="parTrans" cxnId="{48A283D7-84EC-400B-9709-073D947272EE}">
      <dgm:prSet/>
      <dgm:spPr/>
      <dgm:t>
        <a:bodyPr/>
        <a:lstStyle/>
        <a:p>
          <a:endParaRPr lang="en-US" sz="1200"/>
        </a:p>
      </dgm:t>
    </dgm:pt>
    <dgm:pt modelId="{D1A508B4-B690-4C46-A445-4827E7A14BDE}" type="sibTrans" cxnId="{48A283D7-84EC-400B-9709-073D947272EE}">
      <dgm:prSet/>
      <dgm:spPr/>
      <dgm:t>
        <a:bodyPr/>
        <a:lstStyle/>
        <a:p>
          <a:endParaRPr lang="en-US" sz="1200"/>
        </a:p>
      </dgm:t>
    </dgm:pt>
    <dgm:pt modelId="{2DFA5A14-9833-453D-AB38-4C644AD82BC2}">
      <dgm:prSet phldrT="[Text]" custT="1"/>
      <dgm:spPr/>
      <dgm:t>
        <a:bodyPr/>
        <a:lstStyle/>
        <a:p>
          <a:r>
            <a:rPr lang="en-US" sz="1050" dirty="0"/>
            <a:t>Promotion</a:t>
          </a:r>
        </a:p>
      </dgm:t>
    </dgm:pt>
    <dgm:pt modelId="{7D9CB0E4-7EC5-42E3-A24E-E9D7B1CEEC77}" type="parTrans" cxnId="{475AF253-2DBA-4BDE-8D72-18A524387EB0}">
      <dgm:prSet/>
      <dgm:spPr/>
      <dgm:t>
        <a:bodyPr/>
        <a:lstStyle/>
        <a:p>
          <a:endParaRPr lang="en-US" sz="1200"/>
        </a:p>
      </dgm:t>
    </dgm:pt>
    <dgm:pt modelId="{898D0E21-F5DF-4E35-9B10-5A0710E359AF}" type="sibTrans" cxnId="{475AF253-2DBA-4BDE-8D72-18A524387EB0}">
      <dgm:prSet/>
      <dgm:spPr/>
      <dgm:t>
        <a:bodyPr/>
        <a:lstStyle/>
        <a:p>
          <a:endParaRPr lang="en-US" sz="1200"/>
        </a:p>
      </dgm:t>
    </dgm:pt>
    <dgm:pt modelId="{427FA69B-F21F-4200-885F-7A702DA261A9}">
      <dgm:prSet phldrT="[Text]" custT="1"/>
      <dgm:spPr/>
      <dgm:t>
        <a:bodyPr/>
        <a:lstStyle/>
        <a:p>
          <a:r>
            <a:rPr lang="en-US" sz="1200" dirty="0"/>
            <a:t>Purpose</a:t>
          </a:r>
        </a:p>
      </dgm:t>
    </dgm:pt>
    <dgm:pt modelId="{EEEE52A9-ADD9-40C1-BC4D-DF93A7F0F350}" type="parTrans" cxnId="{072F95B2-D163-4B7F-9401-576D6FF771BB}">
      <dgm:prSet/>
      <dgm:spPr/>
      <dgm:t>
        <a:bodyPr/>
        <a:lstStyle/>
        <a:p>
          <a:endParaRPr lang="en-US" sz="1200"/>
        </a:p>
      </dgm:t>
    </dgm:pt>
    <dgm:pt modelId="{403C30AA-0F02-42C6-8652-24161104EDB8}" type="sibTrans" cxnId="{072F95B2-D163-4B7F-9401-576D6FF771BB}">
      <dgm:prSet/>
      <dgm:spPr/>
      <dgm:t>
        <a:bodyPr/>
        <a:lstStyle/>
        <a:p>
          <a:endParaRPr lang="en-US" sz="1200"/>
        </a:p>
      </dgm:t>
    </dgm:pt>
    <dgm:pt modelId="{0CFCE871-8DDE-4B5C-BA60-35B17B890267}">
      <dgm:prSet phldrT="[Text]" custT="1"/>
      <dgm:spPr/>
      <dgm:t>
        <a:bodyPr/>
        <a:lstStyle/>
        <a:p>
          <a:r>
            <a:rPr lang="en-US" sz="1200" dirty="0"/>
            <a:t>Process</a:t>
          </a:r>
        </a:p>
      </dgm:t>
    </dgm:pt>
    <dgm:pt modelId="{59CFE47C-7858-4D4C-B4B8-113CD8A90D17}" type="parTrans" cxnId="{761C601A-DE4C-4CB8-9D2B-9DAF72C85E78}">
      <dgm:prSet/>
      <dgm:spPr/>
      <dgm:t>
        <a:bodyPr/>
        <a:lstStyle/>
        <a:p>
          <a:endParaRPr lang="en-US" sz="1200"/>
        </a:p>
      </dgm:t>
    </dgm:pt>
    <dgm:pt modelId="{1AE73CC0-86FE-4960-A090-722EB4E9A76E}" type="sibTrans" cxnId="{761C601A-DE4C-4CB8-9D2B-9DAF72C85E78}">
      <dgm:prSet/>
      <dgm:spPr/>
      <dgm:t>
        <a:bodyPr/>
        <a:lstStyle/>
        <a:p>
          <a:endParaRPr lang="en-US" sz="1200"/>
        </a:p>
      </dgm:t>
    </dgm:pt>
    <dgm:pt modelId="{DC0D9518-CE4D-4CF9-B848-29EC27771D62}" type="pres">
      <dgm:prSet presAssocID="{684032DF-2405-4170-A5A2-133E18839DE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B493A00-4791-4564-A3DC-E2AF1CA8CE40}" type="pres">
      <dgm:prSet presAssocID="{A405D984-AF77-467C-8B78-AE9ECB804E90}" presName="Parent" presStyleLbl="node0" presStyleIdx="0" presStyleCnt="1">
        <dgm:presLayoutVars>
          <dgm:chMax val="6"/>
          <dgm:chPref val="6"/>
        </dgm:presLayoutVars>
      </dgm:prSet>
      <dgm:spPr/>
    </dgm:pt>
    <dgm:pt modelId="{6698D49D-C970-49A6-897D-4C83AE59043C}" type="pres">
      <dgm:prSet presAssocID="{EAF9227C-D94E-49F8-9CC1-2CA5FB123974}" presName="Accent1" presStyleCnt="0"/>
      <dgm:spPr/>
    </dgm:pt>
    <dgm:pt modelId="{AD341936-B6B7-40C1-8624-BB1ABA6743F0}" type="pres">
      <dgm:prSet presAssocID="{EAF9227C-D94E-49F8-9CC1-2CA5FB123974}" presName="Accent" presStyleLbl="bgShp" presStyleIdx="0" presStyleCnt="6"/>
      <dgm:spPr/>
    </dgm:pt>
    <dgm:pt modelId="{03ED7805-C3E0-4506-ABD0-C448461F7307}" type="pres">
      <dgm:prSet presAssocID="{EAF9227C-D94E-49F8-9CC1-2CA5FB12397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4FC1B2B-B959-4530-BB6F-6C912DDCEA1B}" type="pres">
      <dgm:prSet presAssocID="{97019EEE-6F0C-4A54-A43E-66A3163F10E3}" presName="Accent2" presStyleCnt="0"/>
      <dgm:spPr/>
    </dgm:pt>
    <dgm:pt modelId="{59361FE9-F7B5-4E9A-98A0-A614B23CC909}" type="pres">
      <dgm:prSet presAssocID="{97019EEE-6F0C-4A54-A43E-66A3163F10E3}" presName="Accent" presStyleLbl="bgShp" presStyleIdx="1" presStyleCnt="6"/>
      <dgm:spPr/>
    </dgm:pt>
    <dgm:pt modelId="{FE104442-8C42-46F0-8969-E6EDE0320DAD}" type="pres">
      <dgm:prSet presAssocID="{97019EEE-6F0C-4A54-A43E-66A3163F10E3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6D5D973-DA8C-4726-87BB-DDA14D47BEF7}" type="pres">
      <dgm:prSet presAssocID="{3746BEF6-135F-471B-91C1-AE62B6BF54E3}" presName="Accent3" presStyleCnt="0"/>
      <dgm:spPr/>
    </dgm:pt>
    <dgm:pt modelId="{2F75D5F2-24E3-44FA-835E-C102388DE163}" type="pres">
      <dgm:prSet presAssocID="{3746BEF6-135F-471B-91C1-AE62B6BF54E3}" presName="Accent" presStyleLbl="bgShp" presStyleIdx="2" presStyleCnt="6"/>
      <dgm:spPr/>
    </dgm:pt>
    <dgm:pt modelId="{409C59A0-AD81-473E-B94D-D293EBEACCC1}" type="pres">
      <dgm:prSet presAssocID="{3746BEF6-135F-471B-91C1-AE62B6BF54E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6AE9E49-7450-44C6-A9F1-E146385F530C}" type="pres">
      <dgm:prSet presAssocID="{2DFA5A14-9833-453D-AB38-4C644AD82BC2}" presName="Accent4" presStyleCnt="0"/>
      <dgm:spPr/>
    </dgm:pt>
    <dgm:pt modelId="{C03290BE-FDCB-4FA2-B291-956AE23990EB}" type="pres">
      <dgm:prSet presAssocID="{2DFA5A14-9833-453D-AB38-4C644AD82BC2}" presName="Accent" presStyleLbl="bgShp" presStyleIdx="3" presStyleCnt="6"/>
      <dgm:spPr/>
    </dgm:pt>
    <dgm:pt modelId="{D23A5C34-7E5F-48C8-870F-87758A11759E}" type="pres">
      <dgm:prSet presAssocID="{2DFA5A14-9833-453D-AB38-4C644AD82BC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11C0020-391B-40C6-9313-64A55C16BF43}" type="pres">
      <dgm:prSet presAssocID="{427FA69B-F21F-4200-885F-7A702DA261A9}" presName="Accent5" presStyleCnt="0"/>
      <dgm:spPr/>
    </dgm:pt>
    <dgm:pt modelId="{8C862345-8ED0-4420-9B71-328A3937F895}" type="pres">
      <dgm:prSet presAssocID="{427FA69B-F21F-4200-885F-7A702DA261A9}" presName="Accent" presStyleLbl="bgShp" presStyleIdx="4" presStyleCnt="6"/>
      <dgm:spPr/>
    </dgm:pt>
    <dgm:pt modelId="{6ADF3ECE-6BD2-4875-9FAA-C2AF3A0A539F}" type="pres">
      <dgm:prSet presAssocID="{427FA69B-F21F-4200-885F-7A702DA261A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2075DD9-C5D9-4DFE-8650-9068B1F89428}" type="pres">
      <dgm:prSet presAssocID="{0CFCE871-8DDE-4B5C-BA60-35B17B890267}" presName="Accent6" presStyleCnt="0"/>
      <dgm:spPr/>
    </dgm:pt>
    <dgm:pt modelId="{8D339ECF-0913-4555-AD63-253673456B08}" type="pres">
      <dgm:prSet presAssocID="{0CFCE871-8DDE-4B5C-BA60-35B17B890267}" presName="Accent" presStyleLbl="bgShp" presStyleIdx="5" presStyleCnt="6"/>
      <dgm:spPr/>
    </dgm:pt>
    <dgm:pt modelId="{39F9E068-DF54-45C7-A78F-4648FFA40E1E}" type="pres">
      <dgm:prSet presAssocID="{0CFCE871-8DDE-4B5C-BA60-35B17B89026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61C601A-DE4C-4CB8-9D2B-9DAF72C85E78}" srcId="{A405D984-AF77-467C-8B78-AE9ECB804E90}" destId="{0CFCE871-8DDE-4B5C-BA60-35B17B890267}" srcOrd="5" destOrd="0" parTransId="{59CFE47C-7858-4D4C-B4B8-113CD8A90D17}" sibTransId="{1AE73CC0-86FE-4960-A090-722EB4E9A76E}"/>
    <dgm:cxn modelId="{21B67660-A031-4762-8671-9EC4BCF1A6CD}" type="presOf" srcId="{684032DF-2405-4170-A5A2-133E18839DEA}" destId="{DC0D9518-CE4D-4CF9-B848-29EC27771D62}" srcOrd="0" destOrd="0" presId="urn:microsoft.com/office/officeart/2011/layout/HexagonRadial"/>
    <dgm:cxn modelId="{72EF9F46-9D4C-4D1A-8B59-71FA12AC2301}" type="presOf" srcId="{427FA69B-F21F-4200-885F-7A702DA261A9}" destId="{6ADF3ECE-6BD2-4875-9FAA-C2AF3A0A539F}" srcOrd="0" destOrd="0" presId="urn:microsoft.com/office/officeart/2011/layout/HexagonRadial"/>
    <dgm:cxn modelId="{9C5C6847-C0E2-447A-9302-E8A1F71A14F7}" srcId="{684032DF-2405-4170-A5A2-133E18839DEA}" destId="{A405D984-AF77-467C-8B78-AE9ECB804E90}" srcOrd="0" destOrd="0" parTransId="{38EA0F4F-2EF5-41EA-9A74-02D6EAB67AFC}" sibTransId="{8E9C995F-3DA2-46F8-AACF-44E572790335}"/>
    <dgm:cxn modelId="{475AF253-2DBA-4BDE-8D72-18A524387EB0}" srcId="{A405D984-AF77-467C-8B78-AE9ECB804E90}" destId="{2DFA5A14-9833-453D-AB38-4C644AD82BC2}" srcOrd="3" destOrd="0" parTransId="{7D9CB0E4-7EC5-42E3-A24E-E9D7B1CEEC77}" sibTransId="{898D0E21-F5DF-4E35-9B10-5A0710E359AF}"/>
    <dgm:cxn modelId="{797BF254-390B-48EB-9504-B889439C8518}" type="presOf" srcId="{EAF9227C-D94E-49F8-9CC1-2CA5FB123974}" destId="{03ED7805-C3E0-4506-ABD0-C448461F7307}" srcOrd="0" destOrd="0" presId="urn:microsoft.com/office/officeart/2011/layout/HexagonRadial"/>
    <dgm:cxn modelId="{1516DE7D-B168-4412-BE8F-89F9F22CB8E2}" type="presOf" srcId="{0CFCE871-8DDE-4B5C-BA60-35B17B890267}" destId="{39F9E068-DF54-45C7-A78F-4648FFA40E1E}" srcOrd="0" destOrd="0" presId="urn:microsoft.com/office/officeart/2011/layout/HexagonRadial"/>
    <dgm:cxn modelId="{FD18EE89-954C-4519-B8EA-A1DB73B2E131}" srcId="{A405D984-AF77-467C-8B78-AE9ECB804E90}" destId="{EAF9227C-D94E-49F8-9CC1-2CA5FB123974}" srcOrd="0" destOrd="0" parTransId="{3910D783-EA6B-471A-BCC5-F58074B33AE1}" sibTransId="{87FA049B-9C58-4DC4-8CED-F838B64CD9B7}"/>
    <dgm:cxn modelId="{4BF130A0-9F8F-40D5-A69A-E07966875319}" type="presOf" srcId="{97019EEE-6F0C-4A54-A43E-66A3163F10E3}" destId="{FE104442-8C42-46F0-8969-E6EDE0320DAD}" srcOrd="0" destOrd="0" presId="urn:microsoft.com/office/officeart/2011/layout/HexagonRadial"/>
    <dgm:cxn modelId="{A14900A7-F648-4EC3-9D04-3105684BB3F9}" type="presOf" srcId="{2DFA5A14-9833-453D-AB38-4C644AD82BC2}" destId="{D23A5C34-7E5F-48C8-870F-87758A11759E}" srcOrd="0" destOrd="0" presId="urn:microsoft.com/office/officeart/2011/layout/HexagonRadial"/>
    <dgm:cxn modelId="{072F95B2-D163-4B7F-9401-576D6FF771BB}" srcId="{A405D984-AF77-467C-8B78-AE9ECB804E90}" destId="{427FA69B-F21F-4200-885F-7A702DA261A9}" srcOrd="4" destOrd="0" parTransId="{EEEE52A9-ADD9-40C1-BC4D-DF93A7F0F350}" sibTransId="{403C30AA-0F02-42C6-8652-24161104EDB8}"/>
    <dgm:cxn modelId="{3A77F5B8-BA33-40E9-BE45-A06D7049CF34}" type="presOf" srcId="{A405D984-AF77-467C-8B78-AE9ECB804E90}" destId="{8B493A00-4791-4564-A3DC-E2AF1CA8CE40}" srcOrd="0" destOrd="0" presId="urn:microsoft.com/office/officeart/2011/layout/HexagonRadial"/>
    <dgm:cxn modelId="{48A283D7-84EC-400B-9709-073D947272EE}" srcId="{A405D984-AF77-467C-8B78-AE9ECB804E90}" destId="{3746BEF6-135F-471B-91C1-AE62B6BF54E3}" srcOrd="2" destOrd="0" parTransId="{F17701B9-9E27-49F7-A9D6-3D2F3A0B2581}" sibTransId="{D1A508B4-B690-4C46-A445-4827E7A14BDE}"/>
    <dgm:cxn modelId="{30EB43DA-EB01-4868-8856-F7EF89C273CF}" srcId="{A405D984-AF77-467C-8B78-AE9ECB804E90}" destId="{97019EEE-6F0C-4A54-A43E-66A3163F10E3}" srcOrd="1" destOrd="0" parTransId="{4759816B-B6B4-4310-8156-CF424833D182}" sibTransId="{18B9AC82-63DF-4D3A-BC22-9BA740BAB865}"/>
    <dgm:cxn modelId="{30249FF6-4A28-4500-B889-F272533A0BDF}" type="presOf" srcId="{3746BEF6-135F-471B-91C1-AE62B6BF54E3}" destId="{409C59A0-AD81-473E-B94D-D293EBEACCC1}" srcOrd="0" destOrd="0" presId="urn:microsoft.com/office/officeart/2011/layout/HexagonRadial"/>
    <dgm:cxn modelId="{6332CEBC-F363-4154-818D-0D718CF711FB}" type="presParOf" srcId="{DC0D9518-CE4D-4CF9-B848-29EC27771D62}" destId="{8B493A00-4791-4564-A3DC-E2AF1CA8CE40}" srcOrd="0" destOrd="0" presId="urn:microsoft.com/office/officeart/2011/layout/HexagonRadial"/>
    <dgm:cxn modelId="{DB801F17-C939-466A-977F-E0E2CDB3B357}" type="presParOf" srcId="{DC0D9518-CE4D-4CF9-B848-29EC27771D62}" destId="{6698D49D-C970-49A6-897D-4C83AE59043C}" srcOrd="1" destOrd="0" presId="urn:microsoft.com/office/officeart/2011/layout/HexagonRadial"/>
    <dgm:cxn modelId="{7103299F-1758-41F4-9A8A-1978DB77E4AD}" type="presParOf" srcId="{6698D49D-C970-49A6-897D-4C83AE59043C}" destId="{AD341936-B6B7-40C1-8624-BB1ABA6743F0}" srcOrd="0" destOrd="0" presId="urn:microsoft.com/office/officeart/2011/layout/HexagonRadial"/>
    <dgm:cxn modelId="{85557F9A-7A4E-4F8A-9B19-7E9E61B29A7F}" type="presParOf" srcId="{DC0D9518-CE4D-4CF9-B848-29EC27771D62}" destId="{03ED7805-C3E0-4506-ABD0-C448461F7307}" srcOrd="2" destOrd="0" presId="urn:microsoft.com/office/officeart/2011/layout/HexagonRadial"/>
    <dgm:cxn modelId="{8B0BE390-3759-4F70-A6C6-07603E0434BB}" type="presParOf" srcId="{DC0D9518-CE4D-4CF9-B848-29EC27771D62}" destId="{74FC1B2B-B959-4530-BB6F-6C912DDCEA1B}" srcOrd="3" destOrd="0" presId="urn:microsoft.com/office/officeart/2011/layout/HexagonRadial"/>
    <dgm:cxn modelId="{BE570820-444E-47C7-8018-6B1307A3AD7B}" type="presParOf" srcId="{74FC1B2B-B959-4530-BB6F-6C912DDCEA1B}" destId="{59361FE9-F7B5-4E9A-98A0-A614B23CC909}" srcOrd="0" destOrd="0" presId="urn:microsoft.com/office/officeart/2011/layout/HexagonRadial"/>
    <dgm:cxn modelId="{D2E0F5B6-347F-4A61-8A03-08EE08BB680C}" type="presParOf" srcId="{DC0D9518-CE4D-4CF9-B848-29EC27771D62}" destId="{FE104442-8C42-46F0-8969-E6EDE0320DAD}" srcOrd="4" destOrd="0" presId="urn:microsoft.com/office/officeart/2011/layout/HexagonRadial"/>
    <dgm:cxn modelId="{127BAF8E-80C3-4DE9-923D-18B1F275CB98}" type="presParOf" srcId="{DC0D9518-CE4D-4CF9-B848-29EC27771D62}" destId="{A6D5D973-DA8C-4726-87BB-DDA14D47BEF7}" srcOrd="5" destOrd="0" presId="urn:microsoft.com/office/officeart/2011/layout/HexagonRadial"/>
    <dgm:cxn modelId="{D7A855CA-C5B7-4101-9094-D1B55F400A8B}" type="presParOf" srcId="{A6D5D973-DA8C-4726-87BB-DDA14D47BEF7}" destId="{2F75D5F2-24E3-44FA-835E-C102388DE163}" srcOrd="0" destOrd="0" presId="urn:microsoft.com/office/officeart/2011/layout/HexagonRadial"/>
    <dgm:cxn modelId="{07A69C3E-8235-408F-90BB-312832345952}" type="presParOf" srcId="{DC0D9518-CE4D-4CF9-B848-29EC27771D62}" destId="{409C59A0-AD81-473E-B94D-D293EBEACCC1}" srcOrd="6" destOrd="0" presId="urn:microsoft.com/office/officeart/2011/layout/HexagonRadial"/>
    <dgm:cxn modelId="{94A00A4A-ACFB-424F-975B-ABABF4D0D5B7}" type="presParOf" srcId="{DC0D9518-CE4D-4CF9-B848-29EC27771D62}" destId="{D6AE9E49-7450-44C6-A9F1-E146385F530C}" srcOrd="7" destOrd="0" presId="urn:microsoft.com/office/officeart/2011/layout/HexagonRadial"/>
    <dgm:cxn modelId="{29BB33A8-FF7F-4339-9FB2-D0C9346BCF14}" type="presParOf" srcId="{D6AE9E49-7450-44C6-A9F1-E146385F530C}" destId="{C03290BE-FDCB-4FA2-B291-956AE23990EB}" srcOrd="0" destOrd="0" presId="urn:microsoft.com/office/officeart/2011/layout/HexagonRadial"/>
    <dgm:cxn modelId="{81851428-9DE1-4DC6-9770-AD176A74446E}" type="presParOf" srcId="{DC0D9518-CE4D-4CF9-B848-29EC27771D62}" destId="{D23A5C34-7E5F-48C8-870F-87758A11759E}" srcOrd="8" destOrd="0" presId="urn:microsoft.com/office/officeart/2011/layout/HexagonRadial"/>
    <dgm:cxn modelId="{5BFD2F09-CEF0-413F-918E-B771DDF91FE9}" type="presParOf" srcId="{DC0D9518-CE4D-4CF9-B848-29EC27771D62}" destId="{611C0020-391B-40C6-9313-64A55C16BF43}" srcOrd="9" destOrd="0" presId="urn:microsoft.com/office/officeart/2011/layout/HexagonRadial"/>
    <dgm:cxn modelId="{11473437-5323-4557-9F3D-C803B5CDB2AC}" type="presParOf" srcId="{611C0020-391B-40C6-9313-64A55C16BF43}" destId="{8C862345-8ED0-4420-9B71-328A3937F895}" srcOrd="0" destOrd="0" presId="urn:microsoft.com/office/officeart/2011/layout/HexagonRadial"/>
    <dgm:cxn modelId="{24EA867F-D363-4850-83BC-E33F51191CF2}" type="presParOf" srcId="{DC0D9518-CE4D-4CF9-B848-29EC27771D62}" destId="{6ADF3ECE-6BD2-4875-9FAA-C2AF3A0A539F}" srcOrd="10" destOrd="0" presId="urn:microsoft.com/office/officeart/2011/layout/HexagonRadial"/>
    <dgm:cxn modelId="{2E3CFB63-9206-4519-99CA-675FDF388C62}" type="presParOf" srcId="{DC0D9518-CE4D-4CF9-B848-29EC27771D62}" destId="{72075DD9-C5D9-4DFE-8650-9068B1F89428}" srcOrd="11" destOrd="0" presId="urn:microsoft.com/office/officeart/2011/layout/HexagonRadial"/>
    <dgm:cxn modelId="{26B32489-C9E6-4FF9-844A-2D6701741D6E}" type="presParOf" srcId="{72075DD9-C5D9-4DFE-8650-9068B1F89428}" destId="{8D339ECF-0913-4555-AD63-253673456B08}" srcOrd="0" destOrd="0" presId="urn:microsoft.com/office/officeart/2011/layout/HexagonRadial"/>
    <dgm:cxn modelId="{60C68559-BF6D-4960-946B-0DCE6E19A36F}" type="presParOf" srcId="{DC0D9518-CE4D-4CF9-B848-29EC27771D62}" destId="{39F9E068-DF54-45C7-A78F-4648FFA40E1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93A00-4791-4564-A3DC-E2AF1CA8CE40}">
      <dsp:nvSpPr>
        <dsp:cNvPr id="0" name=""/>
        <dsp:cNvSpPr/>
      </dsp:nvSpPr>
      <dsp:spPr>
        <a:xfrm>
          <a:off x="1660955" y="983284"/>
          <a:ext cx="1249797" cy="108112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</a:t>
          </a:r>
          <a:endParaRPr lang="en-US" sz="1800" kern="1200" dirty="0"/>
        </a:p>
      </dsp:txBody>
      <dsp:txXfrm>
        <a:off x="1868064" y="1162442"/>
        <a:ext cx="835579" cy="722809"/>
      </dsp:txXfrm>
    </dsp:sp>
    <dsp:sp modelId="{59361FE9-F7B5-4E9A-98A0-A614B23CC909}">
      <dsp:nvSpPr>
        <dsp:cNvPr id="0" name=""/>
        <dsp:cNvSpPr/>
      </dsp:nvSpPr>
      <dsp:spPr>
        <a:xfrm>
          <a:off x="2443569" y="466039"/>
          <a:ext cx="471544" cy="40629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D7805-C3E0-4506-ABD0-C448461F7307}">
      <dsp:nvSpPr>
        <dsp:cNvPr id="0" name=""/>
        <dsp:cNvSpPr/>
      </dsp:nvSpPr>
      <dsp:spPr>
        <a:xfrm>
          <a:off x="1776080" y="0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Program</a:t>
          </a:r>
        </a:p>
      </dsp:txBody>
      <dsp:txXfrm>
        <a:off x="1945812" y="146838"/>
        <a:ext cx="684736" cy="592377"/>
      </dsp:txXfrm>
    </dsp:sp>
    <dsp:sp modelId="{2F75D5F2-24E3-44FA-835E-C102388DE163}">
      <dsp:nvSpPr>
        <dsp:cNvPr id="0" name=""/>
        <dsp:cNvSpPr/>
      </dsp:nvSpPr>
      <dsp:spPr>
        <a:xfrm>
          <a:off x="2993898" y="1225600"/>
          <a:ext cx="471544" cy="40629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04442-8C42-46F0-8969-E6EDE0320DAD}">
      <dsp:nvSpPr>
        <dsp:cNvPr id="0" name=""/>
        <dsp:cNvSpPr/>
      </dsp:nvSpPr>
      <dsp:spPr>
        <a:xfrm>
          <a:off x="2715390" y="544982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Place</a:t>
          </a:r>
        </a:p>
      </dsp:txBody>
      <dsp:txXfrm>
        <a:off x="2885122" y="691820"/>
        <a:ext cx="684736" cy="592377"/>
      </dsp:txXfrm>
    </dsp:sp>
    <dsp:sp modelId="{C03290BE-FDCB-4FA2-B291-956AE23990EB}">
      <dsp:nvSpPr>
        <dsp:cNvPr id="0" name=""/>
        <dsp:cNvSpPr/>
      </dsp:nvSpPr>
      <dsp:spPr>
        <a:xfrm>
          <a:off x="2611604" y="2083003"/>
          <a:ext cx="471544" cy="40629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C59A0-AD81-473E-B94D-D293EBEACCC1}">
      <dsp:nvSpPr>
        <dsp:cNvPr id="0" name=""/>
        <dsp:cNvSpPr/>
      </dsp:nvSpPr>
      <dsp:spPr>
        <a:xfrm>
          <a:off x="2715390" y="1616354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722956"/>
            <a:satOff val="-31088"/>
            <a:lumOff val="8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Price</a:t>
          </a:r>
        </a:p>
      </dsp:txBody>
      <dsp:txXfrm>
        <a:off x="2885122" y="1763192"/>
        <a:ext cx="684736" cy="592377"/>
      </dsp:txXfrm>
    </dsp:sp>
    <dsp:sp modelId="{8C862345-8ED0-4420-9B71-328A3937F895}">
      <dsp:nvSpPr>
        <dsp:cNvPr id="0" name=""/>
        <dsp:cNvSpPr/>
      </dsp:nvSpPr>
      <dsp:spPr>
        <a:xfrm>
          <a:off x="1663281" y="2172004"/>
          <a:ext cx="471544" cy="40629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A5C34-7E5F-48C8-870F-87758A11759E}">
      <dsp:nvSpPr>
        <dsp:cNvPr id="0" name=""/>
        <dsp:cNvSpPr/>
      </dsp:nvSpPr>
      <dsp:spPr>
        <a:xfrm>
          <a:off x="1776080" y="2161946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084434"/>
            <a:satOff val="-46633"/>
            <a:lumOff val="13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Promotion</a:t>
          </a:r>
        </a:p>
      </dsp:txBody>
      <dsp:txXfrm>
        <a:off x="1945812" y="2308784"/>
        <a:ext cx="684736" cy="592377"/>
      </dsp:txXfrm>
    </dsp:sp>
    <dsp:sp modelId="{8D339ECF-0913-4555-AD63-253673456B08}">
      <dsp:nvSpPr>
        <dsp:cNvPr id="0" name=""/>
        <dsp:cNvSpPr/>
      </dsp:nvSpPr>
      <dsp:spPr>
        <a:xfrm>
          <a:off x="1103939" y="1412748"/>
          <a:ext cx="471544" cy="40629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F3ECE-6BD2-4875-9FAA-C2AF3A0A539F}">
      <dsp:nvSpPr>
        <dsp:cNvPr id="0" name=""/>
        <dsp:cNvSpPr/>
      </dsp:nvSpPr>
      <dsp:spPr>
        <a:xfrm>
          <a:off x="832408" y="1616964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445912"/>
            <a:satOff val="-62177"/>
            <a:lumOff val="17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Purpose</a:t>
          </a:r>
        </a:p>
      </dsp:txBody>
      <dsp:txXfrm>
        <a:off x="1002140" y="1763802"/>
        <a:ext cx="684736" cy="592377"/>
      </dsp:txXfrm>
    </dsp:sp>
    <dsp:sp modelId="{39F9E068-DF54-45C7-A78F-4648FFA40E1E}">
      <dsp:nvSpPr>
        <dsp:cNvPr id="0" name=""/>
        <dsp:cNvSpPr/>
      </dsp:nvSpPr>
      <dsp:spPr>
        <a:xfrm>
          <a:off x="832408" y="543763"/>
          <a:ext cx="1024200" cy="88605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807390"/>
            <a:satOff val="-77721"/>
            <a:lumOff val="2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Process</a:t>
          </a:r>
        </a:p>
      </dsp:txBody>
      <dsp:txXfrm>
        <a:off x="1002140" y="690601"/>
        <a:ext cx="684736" cy="592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F44DB-F36A-480D-963E-E4DFFD7B441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0DB02-39B3-4803-8C5D-4F9F5B13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6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‘large’ version’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BD9D4-B058-4F99-A97C-62473E8931A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59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0DB02-39B3-4803-8C5D-4F9F5B1321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92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0DB02-39B3-4803-8C5D-4F9F5B1321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0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5CE10-9674-4A5D-AAE7-A4C7A81D90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7088" y="1228725"/>
            <a:ext cx="5895975" cy="331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4B91-A7A8-4A9E-8C4F-963BF7E8583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1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3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7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0DB02-39B3-4803-8C5D-4F9F5B1321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9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6186" y="4515335"/>
            <a:ext cx="1182697" cy="583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" y="3231406"/>
            <a:ext cx="9144000" cy="1231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3096621"/>
            <a:ext cx="7603435" cy="87607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4126" y="1645627"/>
            <a:ext cx="7353300" cy="129220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 OPTION 1,</a:t>
            </a:r>
            <a:br>
              <a:rPr lang="en-US"/>
            </a:br>
            <a:r>
              <a:rPr lang="en-US"/>
              <a:t>CLICK TO EDIT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4126" y="3492954"/>
            <a:ext cx="7704250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presenter name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4126" y="3907907"/>
            <a:ext cx="7704250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2000" b="0" i="1" spc="0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presenter title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231413" y="440825"/>
            <a:ext cx="1874838" cy="7160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institution logo</a:t>
            </a:r>
            <a:br>
              <a:rPr lang="en-US"/>
            </a:br>
            <a:r>
              <a:rPr lang="en-US"/>
              <a:t>(optional)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235209"/>
            <a:ext cx="1386234" cy="111684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flipH="1">
            <a:off x="898562" y="1696676"/>
            <a:ext cx="50931" cy="1033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400516" y="4777099"/>
            <a:ext cx="495656" cy="32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290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Lef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782875"/>
            <a:ext cx="3340204" cy="2360626"/>
          </a:xfrm>
          <a:prstGeom prst="rect">
            <a:avLst/>
          </a:prstGeom>
          <a:solidFill>
            <a:srgbClr val="005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1" y="1093880"/>
            <a:ext cx="3340205" cy="1688994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612258" y="1315453"/>
            <a:ext cx="5228530" cy="3343463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459790" y="2572589"/>
            <a:ext cx="420624" cy="419415"/>
            <a:chOff x="1390492" y="3408218"/>
            <a:chExt cx="559220" cy="559220"/>
          </a:xfrm>
        </p:grpSpPr>
        <p:sp>
          <p:nvSpPr>
            <p:cNvPr id="14" name="Oval 13"/>
            <p:cNvSpPr/>
            <p:nvPr userDrawn="1"/>
          </p:nvSpPr>
          <p:spPr>
            <a:xfrm>
              <a:off x="1390492" y="3408218"/>
              <a:ext cx="559220" cy="559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 userDrawn="1"/>
          </p:nvSpPr>
          <p:spPr>
            <a:xfrm rot="10800000">
              <a:off x="1593243" y="3652102"/>
              <a:ext cx="153712" cy="71452"/>
            </a:xfrm>
            <a:custGeom>
              <a:avLst/>
              <a:gdLst>
                <a:gd name="connsiteX0" fmla="*/ 0 w 8689443"/>
                <a:gd name="connsiteY0" fmla="*/ 3382751 h 3382751"/>
                <a:gd name="connsiteX1" fmla="*/ 4344721 w 8689443"/>
                <a:gd name="connsiteY1" fmla="*/ 0 h 3382751"/>
                <a:gd name="connsiteX2" fmla="*/ 8689443 w 8689443"/>
                <a:gd name="connsiteY2" fmla="*/ 3372180 h 3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443" h="3382751">
                  <a:moveTo>
                    <a:pt x="0" y="3382751"/>
                  </a:moveTo>
                  <a:lnTo>
                    <a:pt x="4344721" y="0"/>
                  </a:lnTo>
                  <a:lnTo>
                    <a:pt x="8689443" y="3372180"/>
                  </a:lnTo>
                </a:path>
              </a:pathLst>
            </a:custGeom>
            <a:noFill/>
            <a:ln cap="rnd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427" y="1365171"/>
            <a:ext cx="2753350" cy="114641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algn="ctr">
              <a:lnSpc>
                <a:spcPct val="120000"/>
              </a:lnSpc>
              <a:buNone/>
              <a:defRPr sz="72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293424" y="3117202"/>
            <a:ext cx="2753350" cy="153933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2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stat info</a:t>
            </a:r>
          </a:p>
        </p:txBody>
      </p:sp>
    </p:spTree>
    <p:extLst>
      <p:ext uri="{BB962C8B-B14F-4D97-AF65-F5344CB8AC3E}">
        <p14:creationId xmlns:p14="http://schemas.microsoft.com/office/powerpoint/2010/main" val="41272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Righ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803796" y="2782875"/>
            <a:ext cx="3340204" cy="23606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803796" y="1093880"/>
            <a:ext cx="3340205" cy="1688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04800" y="1315453"/>
            <a:ext cx="5230118" cy="3281947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7223" y="1365171"/>
            <a:ext cx="2753350" cy="114641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72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6097220" y="3117202"/>
            <a:ext cx="2753350" cy="153933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2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stat info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263586" y="2572589"/>
            <a:ext cx="420624" cy="419415"/>
            <a:chOff x="1390492" y="3408218"/>
            <a:chExt cx="559220" cy="559220"/>
          </a:xfrm>
        </p:grpSpPr>
        <p:sp>
          <p:nvSpPr>
            <p:cNvPr id="18" name="Oval 17"/>
            <p:cNvSpPr/>
            <p:nvPr userDrawn="1"/>
          </p:nvSpPr>
          <p:spPr>
            <a:xfrm>
              <a:off x="1390492" y="3408218"/>
              <a:ext cx="559220" cy="559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 userDrawn="1"/>
          </p:nvSpPr>
          <p:spPr>
            <a:xfrm rot="10800000">
              <a:off x="1593243" y="3652102"/>
              <a:ext cx="153712" cy="71452"/>
            </a:xfrm>
            <a:custGeom>
              <a:avLst/>
              <a:gdLst>
                <a:gd name="connsiteX0" fmla="*/ 0 w 8689443"/>
                <a:gd name="connsiteY0" fmla="*/ 3382751 h 3382751"/>
                <a:gd name="connsiteX1" fmla="*/ 4344721 w 8689443"/>
                <a:gd name="connsiteY1" fmla="*/ 0 h 3382751"/>
                <a:gd name="connsiteX2" fmla="*/ 8689443 w 8689443"/>
                <a:gd name="connsiteY2" fmla="*/ 3372180 h 3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443" h="3382751">
                  <a:moveTo>
                    <a:pt x="0" y="3382751"/>
                  </a:moveTo>
                  <a:lnTo>
                    <a:pt x="4344721" y="0"/>
                  </a:lnTo>
                  <a:lnTo>
                    <a:pt x="8689443" y="3372180"/>
                  </a:lnTo>
                </a:path>
              </a:pathLst>
            </a:custGeom>
            <a:noFill/>
            <a:ln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73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25226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accent3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23071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tx2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42119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3667" y="850392"/>
            <a:ext cx="2701082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accent1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850392"/>
            <a:ext cx="2718816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accent3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850392"/>
            <a:ext cx="2718816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tx2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16450" r="10358" b="23174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Type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3332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4309" y="4599262"/>
            <a:ext cx="1182697" cy="50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" y="1371599"/>
            <a:ext cx="9144001" cy="3110024"/>
          </a:xfrm>
          <a:prstGeom prst="rect">
            <a:avLst/>
          </a:prstGeom>
          <a:solidFill>
            <a:srgbClr val="218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57001" y="1631362"/>
            <a:ext cx="7446963" cy="1141624"/>
          </a:xfrm>
        </p:spPr>
        <p:txBody>
          <a:bodyPr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 OPTION 2,</a:t>
            </a:r>
            <a:br>
              <a:rPr lang="en-US"/>
            </a:br>
            <a:r>
              <a:rPr lang="en-US"/>
              <a:t>CLICK TO EDIT TEXT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914057" y="2969011"/>
            <a:ext cx="7446963" cy="355600"/>
          </a:xfrm>
        </p:spPr>
        <p:txBody>
          <a:bodyPr>
            <a:normAutofit/>
          </a:bodyPr>
          <a:lstStyle>
            <a:lvl1pPr marL="0" indent="0" algn="ctr"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    |     Presenter Title</a:t>
            </a:r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762700" y="383469"/>
            <a:ext cx="1874838" cy="619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institution logo</a:t>
            </a:r>
            <a:br>
              <a:rPr lang="en-US"/>
            </a:br>
            <a:r>
              <a:rPr lang="en-US"/>
              <a:t>(optional)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400516" y="4777099"/>
            <a:ext cx="495656" cy="32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5" y="188852"/>
            <a:ext cx="1347970" cy="10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2579" r="2469" b="1238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"/>
            <a:ext cx="9143999" cy="51435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Type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4118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8360" r="20196" b="21734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1C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Type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0023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3580" r="7823" b="21225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Type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3243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2937" r="3675" b="195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Type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2603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/>
          <a:stretch/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D5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1010322"/>
            <a:ext cx="7659366" cy="83099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ctr">
              <a:buNone/>
              <a:defRPr sz="48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Splash screen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6" y="1947904"/>
            <a:ext cx="7659366" cy="208672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ctr">
              <a:lnSpc>
                <a:spcPct val="90000"/>
              </a:lnSpc>
              <a:buNone/>
              <a:defRPr sz="7200" b="0" i="0" baseline="0">
                <a:solidFill>
                  <a:schemeClr val="accent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Main</a:t>
            </a:r>
            <a:br>
              <a:rPr lang="en-US"/>
            </a:br>
            <a:r>
              <a:rPr lang="en-US"/>
              <a:t>takeaway</a:t>
            </a:r>
          </a:p>
        </p:txBody>
      </p:sp>
    </p:spTree>
    <p:extLst>
      <p:ext uri="{BB962C8B-B14F-4D97-AF65-F5344CB8AC3E}">
        <p14:creationId xmlns:p14="http://schemas.microsoft.com/office/powerpoint/2010/main" val="22124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4908" r="15783" b="27420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0"/>
            <a:ext cx="9144000" cy="5143501"/>
          </a:xfrm>
          <a:prstGeom prst="rect">
            <a:avLst/>
          </a:prstGeom>
          <a:solidFill>
            <a:schemeClr val="accent3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7" y="1074683"/>
            <a:ext cx="3830171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l">
              <a:buNone/>
              <a:defRPr sz="4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Splash screen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7" y="2528062"/>
            <a:ext cx="3830171" cy="144655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>
              <a:buNone/>
              <a:defRPr sz="4400" b="1" i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Main takeaway</a:t>
            </a:r>
          </a:p>
        </p:txBody>
      </p:sp>
    </p:spTree>
    <p:extLst>
      <p:ext uri="{BB962C8B-B14F-4D97-AF65-F5344CB8AC3E}">
        <p14:creationId xmlns:p14="http://schemas.microsoft.com/office/powerpoint/2010/main" val="40051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1010322"/>
            <a:ext cx="7659366" cy="83099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ctr">
              <a:buNone/>
              <a:defRPr sz="48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Splash screen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6" y="1947904"/>
            <a:ext cx="7659366" cy="208672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ctr">
              <a:lnSpc>
                <a:spcPct val="90000"/>
              </a:lnSpc>
              <a:buNone/>
              <a:defRPr sz="7200" b="0" i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Main</a:t>
            </a:r>
            <a:br>
              <a:rPr lang="en-US"/>
            </a:br>
            <a:r>
              <a:rPr lang="en-US"/>
              <a:t>takeaway</a:t>
            </a:r>
          </a:p>
        </p:txBody>
      </p:sp>
    </p:spTree>
    <p:extLst>
      <p:ext uri="{BB962C8B-B14F-4D97-AF65-F5344CB8AC3E}">
        <p14:creationId xmlns:p14="http://schemas.microsoft.com/office/powerpoint/2010/main" val="14232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D5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942450" y="903326"/>
            <a:ext cx="6485003" cy="242077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>
              <a:lnSpc>
                <a:spcPct val="120000"/>
              </a:lnSpc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36077" y="1063881"/>
            <a:ext cx="0" cy="301573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28553" y="3775434"/>
            <a:ext cx="6528262" cy="369332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buNone/>
              <a:defRPr sz="2400" b="1" i="1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659868" y="1063882"/>
            <a:ext cx="846378" cy="687718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2" y="4476750"/>
            <a:ext cx="645050" cy="519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chemeClr val="bg1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chemeClr val="bg1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6" b="6306"/>
          <a:stretch/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386954"/>
            <a:ext cx="9144000" cy="2369592"/>
          </a:xfrm>
          <a:prstGeom prst="rect">
            <a:avLst/>
          </a:prstGeom>
          <a:solidFill>
            <a:schemeClr val="accent3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683793"/>
            <a:ext cx="8534402" cy="1775915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54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434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20040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37560" cy="5143500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365760" rIns="365760" anchor="ctr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714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/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893384" y="2232432"/>
            <a:ext cx="8250617" cy="2142718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0778" y="2534434"/>
            <a:ext cx="7810009" cy="775597"/>
          </a:xfrm>
        </p:spPr>
        <p:txBody>
          <a:bodyPr anchor="t"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b="0">
                <a:solidFill>
                  <a:schemeClr val="bg1"/>
                </a:solidFill>
              </a:rPr>
              <a:t>PRESENTATION TITLE OPTION 3,</a:t>
            </a:r>
            <a:br>
              <a:rPr lang="en-US" b="0">
                <a:solidFill>
                  <a:schemeClr val="bg1"/>
                </a:solidFill>
              </a:rPr>
            </a:br>
            <a:r>
              <a:rPr lang="en-US" b="0">
                <a:solidFill>
                  <a:schemeClr val="bg1"/>
                </a:solidFill>
              </a:rPr>
              <a:t>CLICK TO EDIT TEXT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0778" y="3426002"/>
            <a:ext cx="7810009" cy="276999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presenter name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30778" y="3768173"/>
            <a:ext cx="7810009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800" b="0" i="1" spc="0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presenter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7" y="305431"/>
            <a:ext cx="2002820" cy="16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40" rIns="320040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6440" y="0"/>
            <a:ext cx="3337560" cy="5143500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365760" rIns="365760" anchor="ctr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616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bIns="64008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08218"/>
            <a:ext cx="9144000" cy="1250698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457200" rIns="457200" anchor="ctr"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33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bIns="73152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690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622" y="512565"/>
            <a:ext cx="6532024" cy="4452907"/>
            <a:chOff x="1711090" y="382213"/>
            <a:chExt cx="6659012" cy="453947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8" t="1" b="-2"/>
            <a:stretch/>
          </p:blipFill>
          <p:spPr>
            <a:xfrm>
              <a:off x="1711090" y="4742821"/>
              <a:ext cx="6659011" cy="1788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/>
            <a:stretch/>
          </p:blipFill>
          <p:spPr>
            <a:xfrm>
              <a:off x="1711724" y="382213"/>
              <a:ext cx="6658378" cy="437065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6062749" y="719764"/>
            <a:ext cx="2778039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3" name="Picture Placeholder 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-621" y="824058"/>
            <a:ext cx="5610766" cy="350910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h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556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1174297"/>
            <a:ext cx="4630996" cy="3618236"/>
            <a:chOff x="1711090" y="382213"/>
            <a:chExt cx="6659012" cy="453947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8" t="1" b="-2"/>
            <a:stretch/>
          </p:blipFill>
          <p:spPr>
            <a:xfrm>
              <a:off x="1711090" y="4742821"/>
              <a:ext cx="6659011" cy="1788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/>
            <a:stretch/>
          </p:blipFill>
          <p:spPr>
            <a:xfrm>
              <a:off x="1711724" y="382213"/>
              <a:ext cx="6658378" cy="437065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0" y="1488559"/>
            <a:ext cx="3978200" cy="2864749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23" y="1052797"/>
            <a:ext cx="2233518" cy="3646268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645708" y="1488559"/>
            <a:ext cx="1584432" cy="2745270"/>
          </a:xfrm>
          <a:solidFill>
            <a:srgbClr val="000000"/>
          </a:soli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62" y="4676924"/>
            <a:ext cx="1941603" cy="45719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690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5275939" y="519885"/>
            <a:ext cx="2778039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headline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53" y="372538"/>
            <a:ext cx="2802762" cy="4575570"/>
          </a:xfrm>
          <a:prstGeom prst="rect">
            <a:avLst/>
          </a:prstGeom>
          <a:effectLst/>
        </p:spPr>
      </p:pic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434959" y="981293"/>
            <a:ext cx="1910850" cy="336299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5" y="4909121"/>
            <a:ext cx="2215012" cy="52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5333"/>
          <a:stretch/>
        </p:blipFill>
        <p:spPr>
          <a:xfrm>
            <a:off x="0" y="0"/>
            <a:ext cx="9226062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226062" cy="51435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889956"/>
            <a:ext cx="8535988" cy="997196"/>
          </a:xfrm>
        </p:spPr>
        <p:txBody>
          <a:bodyPr wrap="square" anchor="b">
            <a:spAutoFit/>
          </a:bodyPr>
          <a:lstStyle>
            <a:lvl1pPr algn="ctr">
              <a:lnSpc>
                <a:spcPct val="90000"/>
              </a:lnSpc>
              <a:defRPr sz="7200" b="1" i="0">
                <a:solidFill>
                  <a:schemeClr val="accent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Thank You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126765"/>
            <a:ext cx="8535988" cy="369332"/>
          </a:xfrm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sz="2400" i="1" baseline="0">
                <a:solidFill>
                  <a:schemeClr val="accent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Optional thank you message.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81351" y="3273632"/>
            <a:ext cx="7384474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600" b="0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contact info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7469" y="4656193"/>
            <a:ext cx="857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All material in this presentation, including text and</a:t>
            </a:r>
            <a:r>
              <a:rPr lang="en-US" sz="900" b="0" i="1" kern="1200" baseline="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900" b="0" i="1" kern="120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images, is the property of RNL. Permission is required to reproduce information.</a:t>
            </a:r>
          </a:p>
          <a:p>
            <a:pPr algn="ctr"/>
            <a:endParaRPr lang="en-US" sz="900" i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4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4696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with Subhead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847420"/>
            <a:ext cx="85359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>
          <a:xfrm>
            <a:off x="8401876" y="4722643"/>
            <a:ext cx="438912" cy="280590"/>
          </a:xfrm>
          <a:prstGeom prst="rect">
            <a:avLst/>
          </a:prstGeom>
        </p:spPr>
        <p:txBody>
          <a:bodyPr/>
          <a:lstStyle/>
          <a:p>
            <a:fld id="{E719F754-D1AA-4A4B-9CCF-5E35C76BBAED}" type="slidenum">
              <a:rPr/>
              <a:pPr/>
              <a:t>‹#›</a:t>
            </a:fld>
            <a:endParaRPr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04800" y="1402079"/>
            <a:ext cx="8535988" cy="3074823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1120463" y="4722813"/>
            <a:ext cx="7282176" cy="420687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00050" indent="0">
              <a:buNone/>
              <a:defRPr sz="1200"/>
            </a:lvl2pPr>
            <a:lvl3pPr marL="857250" indent="0">
              <a:buNone/>
              <a:defRPr sz="1100"/>
            </a:lvl3pPr>
            <a:lvl4pPr marL="1255713" indent="0">
              <a:buNone/>
              <a:defRPr sz="1050"/>
            </a:lvl4pPr>
            <a:lvl5pPr marL="1598613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847420"/>
            <a:ext cx="85359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04800" y="1402079"/>
            <a:ext cx="8535988" cy="3074823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56FBA-D34A-4B99-8492-D7D1D37A215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847420"/>
            <a:ext cx="85359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56FBA-D34A-4B99-8492-D7D1D37A215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94" y="847420"/>
            <a:ext cx="41326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04800" y="1402080"/>
            <a:ext cx="4138676" cy="307824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35"/>
          </p:nvPr>
        </p:nvSpPr>
        <p:spPr>
          <a:xfrm>
            <a:off x="4702112" y="1402080"/>
            <a:ext cx="4138676" cy="307824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0" y="326295"/>
            <a:ext cx="8535988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1" name="Text Placeholder 55"/>
          <p:cNvSpPr>
            <a:spLocks noGrp="1"/>
          </p:cNvSpPr>
          <p:nvPr>
            <p:ph type="body" sz="quarter" idx="37" hasCustomPrompt="1"/>
          </p:nvPr>
        </p:nvSpPr>
        <p:spPr>
          <a:xfrm>
            <a:off x="4706445" y="847420"/>
            <a:ext cx="413266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11454" y="304800"/>
            <a:ext cx="1529347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04800" y="969817"/>
            <a:ext cx="4705604" cy="3514921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12664" y="197511"/>
            <a:ext cx="3831336" cy="4945989"/>
          </a:xfrm>
          <a:prstGeom prst="rect">
            <a:avLst/>
          </a:prstGeom>
        </p:spPr>
        <p:txBody>
          <a:bodyPr vert="horz" lIns="91440" tIns="45720" rIns="91440" bIns="640080" rtlCol="0" anchor="ctr">
            <a:norm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lvl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1" y="326295"/>
            <a:ext cx="4711952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411454" y="304800"/>
            <a:ext cx="1529347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4135184" y="969818"/>
            <a:ext cx="4705604" cy="3510504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97510"/>
            <a:ext cx="3831336" cy="4945990"/>
          </a:xfrm>
          <a:prstGeom prst="rect">
            <a:avLst/>
          </a:prstGeom>
        </p:spPr>
        <p:txBody>
          <a:bodyPr vert="horz" lIns="91440" tIns="45720" rIns="91440" bIns="640080" rtlCol="0" anchor="ctr">
            <a:normAutofit/>
          </a:bodyPr>
          <a:lstStyle>
            <a:lvl1pPr algn="ctr">
              <a:defRPr lang="en-US" baseline="0" dirty="0"/>
            </a:lvl1pPr>
          </a:lstStyle>
          <a:p>
            <a:pPr lvl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39614" y="326295"/>
            <a:ext cx="4699504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0" y="1093880"/>
            <a:ext cx="9144000" cy="477318"/>
          </a:xfrm>
          <a:prstGeom prst="rect">
            <a:avLst/>
          </a:prstGeom>
          <a:solidFill>
            <a:schemeClr val="accent3"/>
          </a:solidFill>
        </p:spPr>
        <p:txBody>
          <a:bodyPr wrap="square" lIns="365760" tIns="0" rIns="365760" bIns="0" anchor="ctr">
            <a:normAutofit/>
          </a:bodyPr>
          <a:lstStyle>
            <a:lvl1pPr marL="0" algn="l">
              <a:lnSpc>
                <a:spcPct val="120000"/>
              </a:lnSpc>
              <a:buNone/>
              <a:defRPr sz="2400" b="1" i="1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8492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93042"/>
            <a:ext cx="853598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58240"/>
            <a:ext cx="8535988" cy="334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8" y="4658961"/>
            <a:ext cx="492590" cy="3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4" r:id="rId2"/>
    <p:sldLayoutId id="2147483704" r:id="rId3"/>
    <p:sldLayoutId id="2147483675" r:id="rId4"/>
    <p:sldLayoutId id="2147483676" r:id="rId5"/>
    <p:sldLayoutId id="2147483677" r:id="rId6"/>
    <p:sldLayoutId id="2147483678" r:id="rId7"/>
    <p:sldLayoutId id="2147483681" r:id="rId8"/>
    <p:sldLayoutId id="2147483691" r:id="rId9"/>
    <p:sldLayoutId id="2147483688" r:id="rId10"/>
    <p:sldLayoutId id="2147483683" r:id="rId11"/>
    <p:sldLayoutId id="2147483685" r:id="rId12"/>
    <p:sldLayoutId id="2147483661" r:id="rId13"/>
    <p:sldLayoutId id="2147483716" r:id="rId14"/>
    <p:sldLayoutId id="2147483717" r:id="rId15"/>
    <p:sldLayoutId id="2147483662" r:id="rId16"/>
    <p:sldLayoutId id="2147483697" r:id="rId17"/>
    <p:sldLayoutId id="2147483698" r:id="rId18"/>
    <p:sldLayoutId id="2147483667" r:id="rId19"/>
    <p:sldLayoutId id="2147483719" r:id="rId20"/>
    <p:sldLayoutId id="2147483666" r:id="rId21"/>
    <p:sldLayoutId id="2147483718" r:id="rId22"/>
    <p:sldLayoutId id="2147483668" r:id="rId23"/>
    <p:sldLayoutId id="2147483713" r:id="rId24"/>
    <p:sldLayoutId id="2147483711" r:id="rId25"/>
    <p:sldLayoutId id="2147483712" r:id="rId26"/>
    <p:sldLayoutId id="2147483684" r:id="rId27"/>
    <p:sldLayoutId id="2147483687" r:id="rId28"/>
    <p:sldLayoutId id="2147483670" r:id="rId29"/>
    <p:sldLayoutId id="2147483671" r:id="rId30"/>
    <p:sldLayoutId id="2147483672" r:id="rId31"/>
    <p:sldLayoutId id="2147483673" r:id="rId32"/>
    <p:sldLayoutId id="2147483690" r:id="rId33"/>
    <p:sldLayoutId id="2147483720" r:id="rId34"/>
    <p:sldLayoutId id="2147483721" r:id="rId35"/>
    <p:sldLayoutId id="2147483682" r:id="rId36"/>
    <p:sldLayoutId id="2147483686" r:id="rId37"/>
    <p:sldLayoutId id="2147483722" r:id="rId38"/>
    <p:sldLayoutId id="2147483723" r:id="rId39"/>
    <p:sldLayoutId id="2147483724" r:id="rId40"/>
    <p:sldLayoutId id="2147483725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2800" b="1" kern="1200" cap="none" baseline="0" dirty="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857250" indent="-457200" algn="l" defTabSz="914400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–"/>
        <a:defRPr lang="en-US" sz="1600" kern="120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200150" indent="-342900" algn="l" defTabSz="914400" rtl="0" eaLnBrk="1" latinLnBrk="0" hangingPunct="1"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lang="en-US" sz="1400" kern="1200" baseline="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598613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lang="en-US" sz="1200" kern="1200" baseline="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941513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lang="en-US" sz="1100" kern="1200" dirty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www.collegeboard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nam04.safelinks.protection.outlook.com/?url=https://www.statista.com/statistics/1050339/average-unlocks-per-day-us-smartphone-users/&amp;data=04|01||f2aeb4c937c7421cd96108d934f098c2|d9fa72a80554450eb06be822956ab212|0|0|637599030226672436|Unknown|TWFpbGZsb3d8eyJWIjoiMC4wLjAwMDAiLCJQIjoiV2luMzIiLCJBTiI6Ik1haWwiLCJXVCI6Mn0%3D|1000&amp;sdata=mebzzVIrM%2BzUxLbbgoQjja2Vo7hnGRMOlv6kBJTOduU%3D&amp;reserved=0" TargetMode="External"/><Relationship Id="rId4" Type="http://schemas.openxmlformats.org/officeDocument/2006/relationships/hyperlink" Target="https://amplifysolutions.ca/gen-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001" y="2041931"/>
            <a:ext cx="7446963" cy="1262307"/>
          </a:xfrm>
        </p:spPr>
        <p:txBody>
          <a:bodyPr/>
          <a:lstStyle/>
          <a:p>
            <a:r>
              <a:rPr lang="en-US" dirty="0"/>
              <a:t>The Landscape of Higher Education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34919" y="3559130"/>
            <a:ext cx="635681" cy="635681"/>
            <a:chOff x="2707571" y="4897918"/>
            <a:chExt cx="772434" cy="772434"/>
          </a:xfrm>
        </p:grpSpPr>
        <p:grpSp>
          <p:nvGrpSpPr>
            <p:cNvPr id="7" name="Group 281"/>
            <p:cNvGrpSpPr>
              <a:grpSpLocks noChangeAspect="1"/>
            </p:cNvGrpSpPr>
            <p:nvPr/>
          </p:nvGrpSpPr>
          <p:grpSpPr bwMode="auto">
            <a:xfrm>
              <a:off x="2803529" y="5038431"/>
              <a:ext cx="585373" cy="567929"/>
              <a:chOff x="149" y="2020"/>
              <a:chExt cx="302" cy="293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9" name="Freeform 284"/>
              <p:cNvSpPr>
                <a:spLocks/>
              </p:cNvSpPr>
              <p:nvPr/>
            </p:nvSpPr>
            <p:spPr bwMode="auto">
              <a:xfrm>
                <a:off x="149" y="2020"/>
                <a:ext cx="302" cy="293"/>
              </a:xfrm>
              <a:custGeom>
                <a:avLst/>
                <a:gdLst>
                  <a:gd name="T0" fmla="*/ 297 w 3330"/>
                  <a:gd name="T1" fmla="*/ 0 h 3221"/>
                  <a:gd name="T2" fmla="*/ 316 w 3330"/>
                  <a:gd name="T3" fmla="*/ 3 h 3221"/>
                  <a:gd name="T4" fmla="*/ 333 w 3330"/>
                  <a:gd name="T5" fmla="*/ 11 h 3221"/>
                  <a:gd name="T6" fmla="*/ 345 w 3330"/>
                  <a:gd name="T7" fmla="*/ 24 h 3221"/>
                  <a:gd name="T8" fmla="*/ 354 w 3330"/>
                  <a:gd name="T9" fmla="*/ 40 h 3221"/>
                  <a:gd name="T10" fmla="*/ 356 w 3330"/>
                  <a:gd name="T11" fmla="*/ 59 h 3221"/>
                  <a:gd name="T12" fmla="*/ 356 w 3330"/>
                  <a:gd name="T13" fmla="*/ 2863 h 3221"/>
                  <a:gd name="T14" fmla="*/ 3271 w 3330"/>
                  <a:gd name="T15" fmla="*/ 2863 h 3221"/>
                  <a:gd name="T16" fmla="*/ 3289 w 3330"/>
                  <a:gd name="T17" fmla="*/ 2866 h 3221"/>
                  <a:gd name="T18" fmla="*/ 3306 w 3330"/>
                  <a:gd name="T19" fmla="*/ 2874 h 3221"/>
                  <a:gd name="T20" fmla="*/ 3318 w 3330"/>
                  <a:gd name="T21" fmla="*/ 2887 h 3221"/>
                  <a:gd name="T22" fmla="*/ 3326 w 3330"/>
                  <a:gd name="T23" fmla="*/ 2904 h 3221"/>
                  <a:gd name="T24" fmla="*/ 3330 w 3330"/>
                  <a:gd name="T25" fmla="*/ 2922 h 3221"/>
                  <a:gd name="T26" fmla="*/ 3326 w 3330"/>
                  <a:gd name="T27" fmla="*/ 2941 h 3221"/>
                  <a:gd name="T28" fmla="*/ 3318 w 3330"/>
                  <a:gd name="T29" fmla="*/ 2958 h 3221"/>
                  <a:gd name="T30" fmla="*/ 3306 w 3330"/>
                  <a:gd name="T31" fmla="*/ 2970 h 3221"/>
                  <a:gd name="T32" fmla="*/ 3289 w 3330"/>
                  <a:gd name="T33" fmla="*/ 2978 h 3221"/>
                  <a:gd name="T34" fmla="*/ 3271 w 3330"/>
                  <a:gd name="T35" fmla="*/ 2982 h 3221"/>
                  <a:gd name="T36" fmla="*/ 356 w 3330"/>
                  <a:gd name="T37" fmla="*/ 2982 h 3221"/>
                  <a:gd name="T38" fmla="*/ 356 w 3330"/>
                  <a:gd name="T39" fmla="*/ 3160 h 3221"/>
                  <a:gd name="T40" fmla="*/ 354 w 3330"/>
                  <a:gd name="T41" fmla="*/ 3180 h 3221"/>
                  <a:gd name="T42" fmla="*/ 345 w 3330"/>
                  <a:gd name="T43" fmla="*/ 3196 h 3221"/>
                  <a:gd name="T44" fmla="*/ 333 w 3330"/>
                  <a:gd name="T45" fmla="*/ 3209 h 3221"/>
                  <a:gd name="T46" fmla="*/ 316 w 3330"/>
                  <a:gd name="T47" fmla="*/ 3218 h 3221"/>
                  <a:gd name="T48" fmla="*/ 297 w 3330"/>
                  <a:gd name="T49" fmla="*/ 3221 h 3221"/>
                  <a:gd name="T50" fmla="*/ 279 w 3330"/>
                  <a:gd name="T51" fmla="*/ 3218 h 3221"/>
                  <a:gd name="T52" fmla="*/ 262 w 3330"/>
                  <a:gd name="T53" fmla="*/ 3209 h 3221"/>
                  <a:gd name="T54" fmla="*/ 250 w 3330"/>
                  <a:gd name="T55" fmla="*/ 3196 h 3221"/>
                  <a:gd name="T56" fmla="*/ 241 w 3330"/>
                  <a:gd name="T57" fmla="*/ 3180 h 3221"/>
                  <a:gd name="T58" fmla="*/ 238 w 3330"/>
                  <a:gd name="T59" fmla="*/ 3160 h 3221"/>
                  <a:gd name="T60" fmla="*/ 238 w 3330"/>
                  <a:gd name="T61" fmla="*/ 2982 h 3221"/>
                  <a:gd name="T62" fmla="*/ 60 w 3330"/>
                  <a:gd name="T63" fmla="*/ 2982 h 3221"/>
                  <a:gd name="T64" fmla="*/ 41 w 3330"/>
                  <a:gd name="T65" fmla="*/ 2978 h 3221"/>
                  <a:gd name="T66" fmla="*/ 25 w 3330"/>
                  <a:gd name="T67" fmla="*/ 2970 h 3221"/>
                  <a:gd name="T68" fmla="*/ 11 w 3330"/>
                  <a:gd name="T69" fmla="*/ 2958 h 3221"/>
                  <a:gd name="T70" fmla="*/ 3 w 3330"/>
                  <a:gd name="T71" fmla="*/ 2941 h 3221"/>
                  <a:gd name="T72" fmla="*/ 0 w 3330"/>
                  <a:gd name="T73" fmla="*/ 2922 h 3221"/>
                  <a:gd name="T74" fmla="*/ 3 w 3330"/>
                  <a:gd name="T75" fmla="*/ 2904 h 3221"/>
                  <a:gd name="T76" fmla="*/ 11 w 3330"/>
                  <a:gd name="T77" fmla="*/ 2887 h 3221"/>
                  <a:gd name="T78" fmla="*/ 25 w 3330"/>
                  <a:gd name="T79" fmla="*/ 2874 h 3221"/>
                  <a:gd name="T80" fmla="*/ 41 w 3330"/>
                  <a:gd name="T81" fmla="*/ 2866 h 3221"/>
                  <a:gd name="T82" fmla="*/ 60 w 3330"/>
                  <a:gd name="T83" fmla="*/ 2863 h 3221"/>
                  <a:gd name="T84" fmla="*/ 238 w 3330"/>
                  <a:gd name="T85" fmla="*/ 2863 h 3221"/>
                  <a:gd name="T86" fmla="*/ 238 w 3330"/>
                  <a:gd name="T87" fmla="*/ 59 h 3221"/>
                  <a:gd name="T88" fmla="*/ 241 w 3330"/>
                  <a:gd name="T89" fmla="*/ 40 h 3221"/>
                  <a:gd name="T90" fmla="*/ 250 w 3330"/>
                  <a:gd name="T91" fmla="*/ 24 h 3221"/>
                  <a:gd name="T92" fmla="*/ 262 w 3330"/>
                  <a:gd name="T93" fmla="*/ 11 h 3221"/>
                  <a:gd name="T94" fmla="*/ 279 w 3330"/>
                  <a:gd name="T95" fmla="*/ 3 h 3221"/>
                  <a:gd name="T96" fmla="*/ 297 w 3330"/>
                  <a:gd name="T97" fmla="*/ 0 h 3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30" h="3221">
                    <a:moveTo>
                      <a:pt x="297" y="0"/>
                    </a:moveTo>
                    <a:lnTo>
                      <a:pt x="316" y="3"/>
                    </a:lnTo>
                    <a:lnTo>
                      <a:pt x="333" y="11"/>
                    </a:lnTo>
                    <a:lnTo>
                      <a:pt x="345" y="24"/>
                    </a:lnTo>
                    <a:lnTo>
                      <a:pt x="354" y="40"/>
                    </a:lnTo>
                    <a:lnTo>
                      <a:pt x="356" y="59"/>
                    </a:lnTo>
                    <a:lnTo>
                      <a:pt x="356" y="2863"/>
                    </a:lnTo>
                    <a:lnTo>
                      <a:pt x="3271" y="2863"/>
                    </a:lnTo>
                    <a:lnTo>
                      <a:pt x="3289" y="2866"/>
                    </a:lnTo>
                    <a:lnTo>
                      <a:pt x="3306" y="2874"/>
                    </a:lnTo>
                    <a:lnTo>
                      <a:pt x="3318" y="2887"/>
                    </a:lnTo>
                    <a:lnTo>
                      <a:pt x="3326" y="2904"/>
                    </a:lnTo>
                    <a:lnTo>
                      <a:pt x="3330" y="2922"/>
                    </a:lnTo>
                    <a:lnTo>
                      <a:pt x="3326" y="2941"/>
                    </a:lnTo>
                    <a:lnTo>
                      <a:pt x="3318" y="2958"/>
                    </a:lnTo>
                    <a:lnTo>
                      <a:pt x="3306" y="2970"/>
                    </a:lnTo>
                    <a:lnTo>
                      <a:pt x="3289" y="2978"/>
                    </a:lnTo>
                    <a:lnTo>
                      <a:pt x="3271" y="2982"/>
                    </a:lnTo>
                    <a:lnTo>
                      <a:pt x="356" y="2982"/>
                    </a:lnTo>
                    <a:lnTo>
                      <a:pt x="356" y="3160"/>
                    </a:lnTo>
                    <a:lnTo>
                      <a:pt x="354" y="3180"/>
                    </a:lnTo>
                    <a:lnTo>
                      <a:pt x="345" y="3196"/>
                    </a:lnTo>
                    <a:lnTo>
                      <a:pt x="333" y="3209"/>
                    </a:lnTo>
                    <a:lnTo>
                      <a:pt x="316" y="3218"/>
                    </a:lnTo>
                    <a:lnTo>
                      <a:pt x="297" y="3221"/>
                    </a:lnTo>
                    <a:lnTo>
                      <a:pt x="279" y="3218"/>
                    </a:lnTo>
                    <a:lnTo>
                      <a:pt x="262" y="3209"/>
                    </a:lnTo>
                    <a:lnTo>
                      <a:pt x="250" y="3196"/>
                    </a:lnTo>
                    <a:lnTo>
                      <a:pt x="241" y="3180"/>
                    </a:lnTo>
                    <a:lnTo>
                      <a:pt x="238" y="3160"/>
                    </a:lnTo>
                    <a:lnTo>
                      <a:pt x="238" y="2982"/>
                    </a:lnTo>
                    <a:lnTo>
                      <a:pt x="60" y="2982"/>
                    </a:lnTo>
                    <a:lnTo>
                      <a:pt x="41" y="2978"/>
                    </a:lnTo>
                    <a:lnTo>
                      <a:pt x="25" y="2970"/>
                    </a:lnTo>
                    <a:lnTo>
                      <a:pt x="11" y="2958"/>
                    </a:lnTo>
                    <a:lnTo>
                      <a:pt x="3" y="2941"/>
                    </a:lnTo>
                    <a:lnTo>
                      <a:pt x="0" y="2922"/>
                    </a:lnTo>
                    <a:lnTo>
                      <a:pt x="3" y="2904"/>
                    </a:lnTo>
                    <a:lnTo>
                      <a:pt x="11" y="2887"/>
                    </a:lnTo>
                    <a:lnTo>
                      <a:pt x="25" y="2874"/>
                    </a:lnTo>
                    <a:lnTo>
                      <a:pt x="41" y="2866"/>
                    </a:lnTo>
                    <a:lnTo>
                      <a:pt x="60" y="2863"/>
                    </a:lnTo>
                    <a:lnTo>
                      <a:pt x="238" y="2863"/>
                    </a:lnTo>
                    <a:lnTo>
                      <a:pt x="238" y="59"/>
                    </a:lnTo>
                    <a:lnTo>
                      <a:pt x="241" y="40"/>
                    </a:lnTo>
                    <a:lnTo>
                      <a:pt x="250" y="24"/>
                    </a:lnTo>
                    <a:lnTo>
                      <a:pt x="262" y="11"/>
                    </a:lnTo>
                    <a:lnTo>
                      <a:pt x="279" y="3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85"/>
              <p:cNvSpPr>
                <a:spLocks noEditPoints="1"/>
              </p:cNvSpPr>
              <p:nvPr/>
            </p:nvSpPr>
            <p:spPr bwMode="auto">
              <a:xfrm>
                <a:off x="203" y="2063"/>
                <a:ext cx="227" cy="152"/>
              </a:xfrm>
              <a:custGeom>
                <a:avLst/>
                <a:gdLst>
                  <a:gd name="T0" fmla="*/ 131 w 2497"/>
                  <a:gd name="T1" fmla="*/ 1456 h 1669"/>
                  <a:gd name="T2" fmla="*/ 131 w 2497"/>
                  <a:gd name="T3" fmla="*/ 1526 h 1669"/>
                  <a:gd name="T4" fmla="*/ 197 w 2497"/>
                  <a:gd name="T5" fmla="*/ 1548 h 1669"/>
                  <a:gd name="T6" fmla="*/ 237 w 2497"/>
                  <a:gd name="T7" fmla="*/ 1491 h 1669"/>
                  <a:gd name="T8" fmla="*/ 217 w 2497"/>
                  <a:gd name="T9" fmla="*/ 1446 h 1669"/>
                  <a:gd name="T10" fmla="*/ 178 w 2497"/>
                  <a:gd name="T11" fmla="*/ 1431 h 1669"/>
                  <a:gd name="T12" fmla="*/ 1563 w 2497"/>
                  <a:gd name="T13" fmla="*/ 972 h 1669"/>
                  <a:gd name="T14" fmla="*/ 1547 w 2497"/>
                  <a:gd name="T15" fmla="*/ 1002 h 1669"/>
                  <a:gd name="T16" fmla="*/ 1570 w 2497"/>
                  <a:gd name="T17" fmla="*/ 1062 h 1669"/>
                  <a:gd name="T18" fmla="*/ 1640 w 2497"/>
                  <a:gd name="T19" fmla="*/ 1062 h 1669"/>
                  <a:gd name="T20" fmla="*/ 1663 w 2497"/>
                  <a:gd name="T21" fmla="*/ 998 h 1669"/>
                  <a:gd name="T22" fmla="*/ 1641 w 2497"/>
                  <a:gd name="T23" fmla="*/ 966 h 1669"/>
                  <a:gd name="T24" fmla="*/ 891 w 2497"/>
                  <a:gd name="T25" fmla="*/ 596 h 1669"/>
                  <a:gd name="T26" fmla="*/ 835 w 2497"/>
                  <a:gd name="T27" fmla="*/ 637 h 1669"/>
                  <a:gd name="T28" fmla="*/ 851 w 2497"/>
                  <a:gd name="T29" fmla="*/ 700 h 1669"/>
                  <a:gd name="T30" fmla="*/ 878 w 2497"/>
                  <a:gd name="T31" fmla="*/ 714 h 1669"/>
                  <a:gd name="T32" fmla="*/ 939 w 2497"/>
                  <a:gd name="T33" fmla="*/ 691 h 1669"/>
                  <a:gd name="T34" fmla="*/ 939 w 2497"/>
                  <a:gd name="T35" fmla="*/ 621 h 1669"/>
                  <a:gd name="T36" fmla="*/ 2319 w 2497"/>
                  <a:gd name="T37" fmla="*/ 119 h 1669"/>
                  <a:gd name="T38" fmla="*/ 2262 w 2497"/>
                  <a:gd name="T39" fmla="*/ 160 h 1669"/>
                  <a:gd name="T40" fmla="*/ 2277 w 2497"/>
                  <a:gd name="T41" fmla="*/ 222 h 1669"/>
                  <a:gd name="T42" fmla="*/ 2305 w 2497"/>
                  <a:gd name="T43" fmla="*/ 237 h 1669"/>
                  <a:gd name="T44" fmla="*/ 2367 w 2497"/>
                  <a:gd name="T45" fmla="*/ 213 h 1669"/>
                  <a:gd name="T46" fmla="*/ 2367 w 2497"/>
                  <a:gd name="T47" fmla="*/ 144 h 1669"/>
                  <a:gd name="T48" fmla="*/ 2319 w 2497"/>
                  <a:gd name="T49" fmla="*/ 0 h 1669"/>
                  <a:gd name="T50" fmla="*/ 2433 w 2497"/>
                  <a:gd name="T51" fmla="*/ 42 h 1669"/>
                  <a:gd name="T52" fmla="*/ 2494 w 2497"/>
                  <a:gd name="T53" fmla="*/ 147 h 1669"/>
                  <a:gd name="T54" fmla="*/ 2472 w 2497"/>
                  <a:gd name="T55" fmla="*/ 269 h 1669"/>
                  <a:gd name="T56" fmla="*/ 2381 w 2497"/>
                  <a:gd name="T57" fmla="*/ 347 h 1669"/>
                  <a:gd name="T58" fmla="*/ 2255 w 2497"/>
                  <a:gd name="T59" fmla="*/ 345 h 1669"/>
                  <a:gd name="T60" fmla="*/ 1783 w 2497"/>
                  <a:gd name="T61" fmla="*/ 1014 h 1669"/>
                  <a:gd name="T62" fmla="*/ 1741 w 2497"/>
                  <a:gd name="T63" fmla="*/ 1129 h 1669"/>
                  <a:gd name="T64" fmla="*/ 1637 w 2497"/>
                  <a:gd name="T65" fmla="*/ 1190 h 1669"/>
                  <a:gd name="T66" fmla="*/ 1515 w 2497"/>
                  <a:gd name="T67" fmla="*/ 1168 h 1669"/>
                  <a:gd name="T68" fmla="*/ 1438 w 2497"/>
                  <a:gd name="T69" fmla="*/ 1077 h 1669"/>
                  <a:gd name="T70" fmla="*/ 1015 w 2497"/>
                  <a:gd name="T71" fmla="*/ 784 h 1669"/>
                  <a:gd name="T72" fmla="*/ 919 w 2497"/>
                  <a:gd name="T73" fmla="*/ 832 h 1669"/>
                  <a:gd name="T74" fmla="*/ 333 w 2497"/>
                  <a:gd name="T75" fmla="*/ 1402 h 1669"/>
                  <a:gd name="T76" fmla="*/ 353 w 2497"/>
                  <a:gd name="T77" fmla="*/ 1523 h 1669"/>
                  <a:gd name="T78" fmla="*/ 293 w 2497"/>
                  <a:gd name="T79" fmla="*/ 1628 h 1669"/>
                  <a:gd name="T80" fmla="*/ 178 w 2497"/>
                  <a:gd name="T81" fmla="*/ 1669 h 1669"/>
                  <a:gd name="T82" fmla="*/ 63 w 2497"/>
                  <a:gd name="T83" fmla="*/ 1628 h 1669"/>
                  <a:gd name="T84" fmla="*/ 3 w 2497"/>
                  <a:gd name="T85" fmla="*/ 1523 h 1669"/>
                  <a:gd name="T86" fmla="*/ 24 w 2497"/>
                  <a:gd name="T87" fmla="*/ 1401 h 1669"/>
                  <a:gd name="T88" fmla="*/ 116 w 2497"/>
                  <a:gd name="T89" fmla="*/ 1323 h 1669"/>
                  <a:gd name="T90" fmla="*/ 242 w 2497"/>
                  <a:gd name="T91" fmla="*/ 1324 h 1669"/>
                  <a:gd name="T92" fmla="*/ 713 w 2497"/>
                  <a:gd name="T93" fmla="*/ 655 h 1669"/>
                  <a:gd name="T94" fmla="*/ 756 w 2497"/>
                  <a:gd name="T95" fmla="*/ 541 h 1669"/>
                  <a:gd name="T96" fmla="*/ 859 w 2497"/>
                  <a:gd name="T97" fmla="*/ 480 h 1669"/>
                  <a:gd name="T98" fmla="*/ 982 w 2497"/>
                  <a:gd name="T99" fmla="*/ 501 h 1669"/>
                  <a:gd name="T100" fmla="*/ 1058 w 2497"/>
                  <a:gd name="T101" fmla="*/ 593 h 1669"/>
                  <a:gd name="T102" fmla="*/ 1481 w 2497"/>
                  <a:gd name="T103" fmla="*/ 885 h 1669"/>
                  <a:gd name="T104" fmla="*/ 1577 w 2497"/>
                  <a:gd name="T105" fmla="*/ 837 h 1669"/>
                  <a:gd name="T106" fmla="*/ 2164 w 2497"/>
                  <a:gd name="T107" fmla="*/ 267 h 1669"/>
                  <a:gd name="T108" fmla="*/ 2143 w 2497"/>
                  <a:gd name="T109" fmla="*/ 147 h 1669"/>
                  <a:gd name="T110" fmla="*/ 2204 w 2497"/>
                  <a:gd name="T111" fmla="*/ 42 h 1669"/>
                  <a:gd name="T112" fmla="*/ 2319 w 2497"/>
                  <a:gd name="T113" fmla="*/ 0 h 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97" h="1669">
                    <a:moveTo>
                      <a:pt x="178" y="1431"/>
                    </a:moveTo>
                    <a:lnTo>
                      <a:pt x="160" y="1434"/>
                    </a:lnTo>
                    <a:lnTo>
                      <a:pt x="143" y="1443"/>
                    </a:lnTo>
                    <a:lnTo>
                      <a:pt x="131" y="1456"/>
                    </a:lnTo>
                    <a:lnTo>
                      <a:pt x="121" y="1472"/>
                    </a:lnTo>
                    <a:lnTo>
                      <a:pt x="119" y="1491"/>
                    </a:lnTo>
                    <a:lnTo>
                      <a:pt x="121" y="1509"/>
                    </a:lnTo>
                    <a:lnTo>
                      <a:pt x="131" y="1526"/>
                    </a:lnTo>
                    <a:lnTo>
                      <a:pt x="143" y="1539"/>
                    </a:lnTo>
                    <a:lnTo>
                      <a:pt x="160" y="1548"/>
                    </a:lnTo>
                    <a:lnTo>
                      <a:pt x="178" y="1551"/>
                    </a:lnTo>
                    <a:lnTo>
                      <a:pt x="197" y="1548"/>
                    </a:lnTo>
                    <a:lnTo>
                      <a:pt x="213" y="1539"/>
                    </a:lnTo>
                    <a:lnTo>
                      <a:pt x="226" y="1526"/>
                    </a:lnTo>
                    <a:lnTo>
                      <a:pt x="234" y="1509"/>
                    </a:lnTo>
                    <a:lnTo>
                      <a:pt x="237" y="1491"/>
                    </a:lnTo>
                    <a:lnTo>
                      <a:pt x="235" y="1475"/>
                    </a:lnTo>
                    <a:lnTo>
                      <a:pt x="229" y="1460"/>
                    </a:lnTo>
                    <a:lnTo>
                      <a:pt x="220" y="1449"/>
                    </a:lnTo>
                    <a:lnTo>
                      <a:pt x="217" y="1446"/>
                    </a:lnTo>
                    <a:lnTo>
                      <a:pt x="213" y="1444"/>
                    </a:lnTo>
                    <a:lnTo>
                      <a:pt x="203" y="1436"/>
                    </a:lnTo>
                    <a:lnTo>
                      <a:pt x="191" y="1432"/>
                    </a:lnTo>
                    <a:lnTo>
                      <a:pt x="178" y="1431"/>
                    </a:lnTo>
                    <a:close/>
                    <a:moveTo>
                      <a:pt x="1605" y="954"/>
                    </a:moveTo>
                    <a:lnTo>
                      <a:pt x="1589" y="956"/>
                    </a:lnTo>
                    <a:lnTo>
                      <a:pt x="1575" y="962"/>
                    </a:lnTo>
                    <a:lnTo>
                      <a:pt x="1563" y="972"/>
                    </a:lnTo>
                    <a:lnTo>
                      <a:pt x="1554" y="984"/>
                    </a:lnTo>
                    <a:lnTo>
                      <a:pt x="1552" y="987"/>
                    </a:lnTo>
                    <a:lnTo>
                      <a:pt x="1550" y="991"/>
                    </a:lnTo>
                    <a:lnTo>
                      <a:pt x="1547" y="1002"/>
                    </a:lnTo>
                    <a:lnTo>
                      <a:pt x="1546" y="1014"/>
                    </a:lnTo>
                    <a:lnTo>
                      <a:pt x="1549" y="1033"/>
                    </a:lnTo>
                    <a:lnTo>
                      <a:pt x="1557" y="1049"/>
                    </a:lnTo>
                    <a:lnTo>
                      <a:pt x="1570" y="1062"/>
                    </a:lnTo>
                    <a:lnTo>
                      <a:pt x="1586" y="1070"/>
                    </a:lnTo>
                    <a:lnTo>
                      <a:pt x="1605" y="1073"/>
                    </a:lnTo>
                    <a:lnTo>
                      <a:pt x="1623" y="1070"/>
                    </a:lnTo>
                    <a:lnTo>
                      <a:pt x="1640" y="1062"/>
                    </a:lnTo>
                    <a:lnTo>
                      <a:pt x="1653" y="1049"/>
                    </a:lnTo>
                    <a:lnTo>
                      <a:pt x="1662" y="1033"/>
                    </a:lnTo>
                    <a:lnTo>
                      <a:pt x="1665" y="1014"/>
                    </a:lnTo>
                    <a:lnTo>
                      <a:pt x="1663" y="998"/>
                    </a:lnTo>
                    <a:lnTo>
                      <a:pt x="1656" y="984"/>
                    </a:lnTo>
                    <a:lnTo>
                      <a:pt x="1647" y="972"/>
                    </a:lnTo>
                    <a:lnTo>
                      <a:pt x="1643" y="968"/>
                    </a:lnTo>
                    <a:lnTo>
                      <a:pt x="1641" y="966"/>
                    </a:lnTo>
                    <a:lnTo>
                      <a:pt x="1631" y="960"/>
                    </a:lnTo>
                    <a:lnTo>
                      <a:pt x="1618" y="956"/>
                    </a:lnTo>
                    <a:lnTo>
                      <a:pt x="1605" y="954"/>
                    </a:lnTo>
                    <a:close/>
                    <a:moveTo>
                      <a:pt x="891" y="596"/>
                    </a:moveTo>
                    <a:lnTo>
                      <a:pt x="873" y="599"/>
                    </a:lnTo>
                    <a:lnTo>
                      <a:pt x="856" y="608"/>
                    </a:lnTo>
                    <a:lnTo>
                      <a:pt x="844" y="621"/>
                    </a:lnTo>
                    <a:lnTo>
                      <a:pt x="835" y="637"/>
                    </a:lnTo>
                    <a:lnTo>
                      <a:pt x="832" y="655"/>
                    </a:lnTo>
                    <a:lnTo>
                      <a:pt x="834" y="673"/>
                    </a:lnTo>
                    <a:lnTo>
                      <a:pt x="842" y="688"/>
                    </a:lnTo>
                    <a:lnTo>
                      <a:pt x="851" y="700"/>
                    </a:lnTo>
                    <a:lnTo>
                      <a:pt x="853" y="701"/>
                    </a:lnTo>
                    <a:lnTo>
                      <a:pt x="855" y="702"/>
                    </a:lnTo>
                    <a:lnTo>
                      <a:pt x="865" y="709"/>
                    </a:lnTo>
                    <a:lnTo>
                      <a:pt x="878" y="714"/>
                    </a:lnTo>
                    <a:lnTo>
                      <a:pt x="891" y="716"/>
                    </a:lnTo>
                    <a:lnTo>
                      <a:pt x="910" y="713"/>
                    </a:lnTo>
                    <a:lnTo>
                      <a:pt x="927" y="704"/>
                    </a:lnTo>
                    <a:lnTo>
                      <a:pt x="939" y="691"/>
                    </a:lnTo>
                    <a:lnTo>
                      <a:pt x="948" y="675"/>
                    </a:lnTo>
                    <a:lnTo>
                      <a:pt x="951" y="655"/>
                    </a:lnTo>
                    <a:lnTo>
                      <a:pt x="948" y="637"/>
                    </a:lnTo>
                    <a:lnTo>
                      <a:pt x="939" y="621"/>
                    </a:lnTo>
                    <a:lnTo>
                      <a:pt x="927" y="608"/>
                    </a:lnTo>
                    <a:lnTo>
                      <a:pt x="910" y="599"/>
                    </a:lnTo>
                    <a:lnTo>
                      <a:pt x="891" y="596"/>
                    </a:lnTo>
                    <a:close/>
                    <a:moveTo>
                      <a:pt x="2319" y="119"/>
                    </a:moveTo>
                    <a:lnTo>
                      <a:pt x="2299" y="122"/>
                    </a:lnTo>
                    <a:lnTo>
                      <a:pt x="2284" y="130"/>
                    </a:lnTo>
                    <a:lnTo>
                      <a:pt x="2270" y="144"/>
                    </a:lnTo>
                    <a:lnTo>
                      <a:pt x="2262" y="160"/>
                    </a:lnTo>
                    <a:lnTo>
                      <a:pt x="2259" y="179"/>
                    </a:lnTo>
                    <a:lnTo>
                      <a:pt x="2261" y="195"/>
                    </a:lnTo>
                    <a:lnTo>
                      <a:pt x="2267" y="209"/>
                    </a:lnTo>
                    <a:lnTo>
                      <a:pt x="2277" y="222"/>
                    </a:lnTo>
                    <a:lnTo>
                      <a:pt x="2280" y="224"/>
                    </a:lnTo>
                    <a:lnTo>
                      <a:pt x="2283" y="226"/>
                    </a:lnTo>
                    <a:lnTo>
                      <a:pt x="2293" y="233"/>
                    </a:lnTo>
                    <a:lnTo>
                      <a:pt x="2305" y="237"/>
                    </a:lnTo>
                    <a:lnTo>
                      <a:pt x="2319" y="238"/>
                    </a:lnTo>
                    <a:lnTo>
                      <a:pt x="2338" y="235"/>
                    </a:lnTo>
                    <a:lnTo>
                      <a:pt x="2353" y="227"/>
                    </a:lnTo>
                    <a:lnTo>
                      <a:pt x="2367" y="213"/>
                    </a:lnTo>
                    <a:lnTo>
                      <a:pt x="2375" y="198"/>
                    </a:lnTo>
                    <a:lnTo>
                      <a:pt x="2378" y="179"/>
                    </a:lnTo>
                    <a:lnTo>
                      <a:pt x="2375" y="160"/>
                    </a:lnTo>
                    <a:lnTo>
                      <a:pt x="2367" y="144"/>
                    </a:lnTo>
                    <a:lnTo>
                      <a:pt x="2353" y="130"/>
                    </a:lnTo>
                    <a:lnTo>
                      <a:pt x="2338" y="122"/>
                    </a:lnTo>
                    <a:lnTo>
                      <a:pt x="2319" y="119"/>
                    </a:lnTo>
                    <a:close/>
                    <a:moveTo>
                      <a:pt x="2319" y="0"/>
                    </a:moveTo>
                    <a:lnTo>
                      <a:pt x="2350" y="2"/>
                    </a:lnTo>
                    <a:lnTo>
                      <a:pt x="2381" y="11"/>
                    </a:lnTo>
                    <a:lnTo>
                      <a:pt x="2408" y="24"/>
                    </a:lnTo>
                    <a:lnTo>
                      <a:pt x="2433" y="42"/>
                    </a:lnTo>
                    <a:lnTo>
                      <a:pt x="2455" y="64"/>
                    </a:lnTo>
                    <a:lnTo>
                      <a:pt x="2472" y="89"/>
                    </a:lnTo>
                    <a:lnTo>
                      <a:pt x="2486" y="117"/>
                    </a:lnTo>
                    <a:lnTo>
                      <a:pt x="2494" y="147"/>
                    </a:lnTo>
                    <a:lnTo>
                      <a:pt x="2497" y="179"/>
                    </a:lnTo>
                    <a:lnTo>
                      <a:pt x="2494" y="211"/>
                    </a:lnTo>
                    <a:lnTo>
                      <a:pt x="2486" y="241"/>
                    </a:lnTo>
                    <a:lnTo>
                      <a:pt x="2472" y="269"/>
                    </a:lnTo>
                    <a:lnTo>
                      <a:pt x="2455" y="293"/>
                    </a:lnTo>
                    <a:lnTo>
                      <a:pt x="2433" y="315"/>
                    </a:lnTo>
                    <a:lnTo>
                      <a:pt x="2408" y="333"/>
                    </a:lnTo>
                    <a:lnTo>
                      <a:pt x="2381" y="347"/>
                    </a:lnTo>
                    <a:lnTo>
                      <a:pt x="2350" y="355"/>
                    </a:lnTo>
                    <a:lnTo>
                      <a:pt x="2319" y="358"/>
                    </a:lnTo>
                    <a:lnTo>
                      <a:pt x="2286" y="355"/>
                    </a:lnTo>
                    <a:lnTo>
                      <a:pt x="2255" y="345"/>
                    </a:lnTo>
                    <a:lnTo>
                      <a:pt x="1759" y="925"/>
                    </a:lnTo>
                    <a:lnTo>
                      <a:pt x="1773" y="952"/>
                    </a:lnTo>
                    <a:lnTo>
                      <a:pt x="1781" y="982"/>
                    </a:lnTo>
                    <a:lnTo>
                      <a:pt x="1783" y="1014"/>
                    </a:lnTo>
                    <a:lnTo>
                      <a:pt x="1781" y="1045"/>
                    </a:lnTo>
                    <a:lnTo>
                      <a:pt x="1773" y="1077"/>
                    </a:lnTo>
                    <a:lnTo>
                      <a:pt x="1759" y="1104"/>
                    </a:lnTo>
                    <a:lnTo>
                      <a:pt x="1741" y="1129"/>
                    </a:lnTo>
                    <a:lnTo>
                      <a:pt x="1720" y="1150"/>
                    </a:lnTo>
                    <a:lnTo>
                      <a:pt x="1695" y="1168"/>
                    </a:lnTo>
                    <a:lnTo>
                      <a:pt x="1667" y="1182"/>
                    </a:lnTo>
                    <a:lnTo>
                      <a:pt x="1637" y="1190"/>
                    </a:lnTo>
                    <a:lnTo>
                      <a:pt x="1605" y="1193"/>
                    </a:lnTo>
                    <a:lnTo>
                      <a:pt x="1573" y="1190"/>
                    </a:lnTo>
                    <a:lnTo>
                      <a:pt x="1542" y="1182"/>
                    </a:lnTo>
                    <a:lnTo>
                      <a:pt x="1515" y="1168"/>
                    </a:lnTo>
                    <a:lnTo>
                      <a:pt x="1491" y="1150"/>
                    </a:lnTo>
                    <a:lnTo>
                      <a:pt x="1469" y="1129"/>
                    </a:lnTo>
                    <a:lnTo>
                      <a:pt x="1451" y="1104"/>
                    </a:lnTo>
                    <a:lnTo>
                      <a:pt x="1438" y="1077"/>
                    </a:lnTo>
                    <a:lnTo>
                      <a:pt x="1429" y="1045"/>
                    </a:lnTo>
                    <a:lnTo>
                      <a:pt x="1426" y="1014"/>
                    </a:lnTo>
                    <a:lnTo>
                      <a:pt x="1428" y="991"/>
                    </a:lnTo>
                    <a:lnTo>
                      <a:pt x="1015" y="784"/>
                    </a:lnTo>
                    <a:lnTo>
                      <a:pt x="995" y="802"/>
                    </a:lnTo>
                    <a:lnTo>
                      <a:pt x="971" y="816"/>
                    </a:lnTo>
                    <a:lnTo>
                      <a:pt x="946" y="826"/>
                    </a:lnTo>
                    <a:lnTo>
                      <a:pt x="919" y="832"/>
                    </a:lnTo>
                    <a:lnTo>
                      <a:pt x="891" y="835"/>
                    </a:lnTo>
                    <a:lnTo>
                      <a:pt x="858" y="832"/>
                    </a:lnTo>
                    <a:lnTo>
                      <a:pt x="827" y="823"/>
                    </a:lnTo>
                    <a:lnTo>
                      <a:pt x="333" y="1402"/>
                    </a:lnTo>
                    <a:lnTo>
                      <a:pt x="345" y="1429"/>
                    </a:lnTo>
                    <a:lnTo>
                      <a:pt x="353" y="1459"/>
                    </a:lnTo>
                    <a:lnTo>
                      <a:pt x="356" y="1491"/>
                    </a:lnTo>
                    <a:lnTo>
                      <a:pt x="353" y="1523"/>
                    </a:lnTo>
                    <a:lnTo>
                      <a:pt x="345" y="1553"/>
                    </a:lnTo>
                    <a:lnTo>
                      <a:pt x="332" y="1581"/>
                    </a:lnTo>
                    <a:lnTo>
                      <a:pt x="314" y="1606"/>
                    </a:lnTo>
                    <a:lnTo>
                      <a:pt x="293" y="1628"/>
                    </a:lnTo>
                    <a:lnTo>
                      <a:pt x="268" y="1645"/>
                    </a:lnTo>
                    <a:lnTo>
                      <a:pt x="240" y="1659"/>
                    </a:lnTo>
                    <a:lnTo>
                      <a:pt x="210" y="1667"/>
                    </a:lnTo>
                    <a:lnTo>
                      <a:pt x="178" y="1669"/>
                    </a:lnTo>
                    <a:lnTo>
                      <a:pt x="146" y="1667"/>
                    </a:lnTo>
                    <a:lnTo>
                      <a:pt x="116" y="1659"/>
                    </a:lnTo>
                    <a:lnTo>
                      <a:pt x="88" y="1645"/>
                    </a:lnTo>
                    <a:lnTo>
                      <a:pt x="63" y="1628"/>
                    </a:lnTo>
                    <a:lnTo>
                      <a:pt x="41" y="1606"/>
                    </a:lnTo>
                    <a:lnTo>
                      <a:pt x="24" y="1581"/>
                    </a:lnTo>
                    <a:lnTo>
                      <a:pt x="11" y="1553"/>
                    </a:lnTo>
                    <a:lnTo>
                      <a:pt x="3" y="1523"/>
                    </a:lnTo>
                    <a:lnTo>
                      <a:pt x="0" y="1491"/>
                    </a:lnTo>
                    <a:lnTo>
                      <a:pt x="3" y="1459"/>
                    </a:lnTo>
                    <a:lnTo>
                      <a:pt x="11" y="1428"/>
                    </a:lnTo>
                    <a:lnTo>
                      <a:pt x="24" y="1401"/>
                    </a:lnTo>
                    <a:lnTo>
                      <a:pt x="41" y="1376"/>
                    </a:lnTo>
                    <a:lnTo>
                      <a:pt x="63" y="1354"/>
                    </a:lnTo>
                    <a:lnTo>
                      <a:pt x="88" y="1337"/>
                    </a:lnTo>
                    <a:lnTo>
                      <a:pt x="116" y="1323"/>
                    </a:lnTo>
                    <a:lnTo>
                      <a:pt x="146" y="1315"/>
                    </a:lnTo>
                    <a:lnTo>
                      <a:pt x="178" y="1312"/>
                    </a:lnTo>
                    <a:lnTo>
                      <a:pt x="211" y="1315"/>
                    </a:lnTo>
                    <a:lnTo>
                      <a:pt x="242" y="1324"/>
                    </a:lnTo>
                    <a:lnTo>
                      <a:pt x="737" y="745"/>
                    </a:lnTo>
                    <a:lnTo>
                      <a:pt x="725" y="718"/>
                    </a:lnTo>
                    <a:lnTo>
                      <a:pt x="716" y="688"/>
                    </a:lnTo>
                    <a:lnTo>
                      <a:pt x="713" y="655"/>
                    </a:lnTo>
                    <a:lnTo>
                      <a:pt x="716" y="624"/>
                    </a:lnTo>
                    <a:lnTo>
                      <a:pt x="725" y="593"/>
                    </a:lnTo>
                    <a:lnTo>
                      <a:pt x="738" y="566"/>
                    </a:lnTo>
                    <a:lnTo>
                      <a:pt x="756" y="541"/>
                    </a:lnTo>
                    <a:lnTo>
                      <a:pt x="776" y="519"/>
                    </a:lnTo>
                    <a:lnTo>
                      <a:pt x="801" y="501"/>
                    </a:lnTo>
                    <a:lnTo>
                      <a:pt x="829" y="488"/>
                    </a:lnTo>
                    <a:lnTo>
                      <a:pt x="859" y="480"/>
                    </a:lnTo>
                    <a:lnTo>
                      <a:pt x="891" y="477"/>
                    </a:lnTo>
                    <a:lnTo>
                      <a:pt x="924" y="480"/>
                    </a:lnTo>
                    <a:lnTo>
                      <a:pt x="954" y="488"/>
                    </a:lnTo>
                    <a:lnTo>
                      <a:pt x="982" y="501"/>
                    </a:lnTo>
                    <a:lnTo>
                      <a:pt x="1006" y="519"/>
                    </a:lnTo>
                    <a:lnTo>
                      <a:pt x="1028" y="541"/>
                    </a:lnTo>
                    <a:lnTo>
                      <a:pt x="1046" y="566"/>
                    </a:lnTo>
                    <a:lnTo>
                      <a:pt x="1058" y="593"/>
                    </a:lnTo>
                    <a:lnTo>
                      <a:pt x="1067" y="624"/>
                    </a:lnTo>
                    <a:lnTo>
                      <a:pt x="1070" y="655"/>
                    </a:lnTo>
                    <a:lnTo>
                      <a:pt x="1069" y="678"/>
                    </a:lnTo>
                    <a:lnTo>
                      <a:pt x="1481" y="885"/>
                    </a:lnTo>
                    <a:lnTo>
                      <a:pt x="1502" y="868"/>
                    </a:lnTo>
                    <a:lnTo>
                      <a:pt x="1525" y="854"/>
                    </a:lnTo>
                    <a:lnTo>
                      <a:pt x="1550" y="844"/>
                    </a:lnTo>
                    <a:lnTo>
                      <a:pt x="1577" y="837"/>
                    </a:lnTo>
                    <a:lnTo>
                      <a:pt x="1605" y="835"/>
                    </a:lnTo>
                    <a:lnTo>
                      <a:pt x="1638" y="838"/>
                    </a:lnTo>
                    <a:lnTo>
                      <a:pt x="1669" y="847"/>
                    </a:lnTo>
                    <a:lnTo>
                      <a:pt x="2164" y="267"/>
                    </a:lnTo>
                    <a:lnTo>
                      <a:pt x="2151" y="240"/>
                    </a:lnTo>
                    <a:lnTo>
                      <a:pt x="2143" y="210"/>
                    </a:lnTo>
                    <a:lnTo>
                      <a:pt x="2141" y="179"/>
                    </a:lnTo>
                    <a:lnTo>
                      <a:pt x="2143" y="147"/>
                    </a:lnTo>
                    <a:lnTo>
                      <a:pt x="2151" y="117"/>
                    </a:lnTo>
                    <a:lnTo>
                      <a:pt x="2164" y="89"/>
                    </a:lnTo>
                    <a:lnTo>
                      <a:pt x="2182" y="64"/>
                    </a:lnTo>
                    <a:lnTo>
                      <a:pt x="2204" y="42"/>
                    </a:lnTo>
                    <a:lnTo>
                      <a:pt x="2229" y="24"/>
                    </a:lnTo>
                    <a:lnTo>
                      <a:pt x="2257" y="11"/>
                    </a:lnTo>
                    <a:lnTo>
                      <a:pt x="2287" y="2"/>
                    </a:lnTo>
                    <a:lnTo>
                      <a:pt x="23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2707571" y="4897918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47835" y="3569193"/>
            <a:ext cx="618800" cy="618800"/>
            <a:chOff x="5517499" y="4915547"/>
            <a:chExt cx="772434" cy="772434"/>
          </a:xfrm>
        </p:grpSpPr>
        <p:grpSp>
          <p:nvGrpSpPr>
            <p:cNvPr id="12" name="Group 193"/>
            <p:cNvGrpSpPr>
              <a:grpSpLocks noChangeAspect="1"/>
            </p:cNvGrpSpPr>
            <p:nvPr/>
          </p:nvGrpSpPr>
          <p:grpSpPr bwMode="auto">
            <a:xfrm>
              <a:off x="5632678" y="4968858"/>
              <a:ext cx="581832" cy="581832"/>
              <a:chOff x="5305" y="1179"/>
              <a:chExt cx="303" cy="303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4" name="Freeform 196"/>
              <p:cNvSpPr>
                <a:spLocks noEditPoints="1"/>
              </p:cNvSpPr>
              <p:nvPr/>
            </p:nvSpPr>
            <p:spPr bwMode="auto">
              <a:xfrm>
                <a:off x="5305" y="1179"/>
                <a:ext cx="303" cy="303"/>
              </a:xfrm>
              <a:custGeom>
                <a:avLst/>
                <a:gdLst>
                  <a:gd name="T0" fmla="*/ 834 w 3334"/>
                  <a:gd name="T1" fmla="*/ 3096 h 3334"/>
                  <a:gd name="T2" fmla="*/ 2620 w 3334"/>
                  <a:gd name="T3" fmla="*/ 2858 h 3334"/>
                  <a:gd name="T4" fmla="*/ 834 w 3334"/>
                  <a:gd name="T5" fmla="*/ 2858 h 3334"/>
                  <a:gd name="T6" fmla="*/ 120 w 3334"/>
                  <a:gd name="T7" fmla="*/ 2858 h 3334"/>
                  <a:gd name="T8" fmla="*/ 2501 w 3334"/>
                  <a:gd name="T9" fmla="*/ 2620 h 3334"/>
                  <a:gd name="T10" fmla="*/ 1429 w 3334"/>
                  <a:gd name="T11" fmla="*/ 2620 h 3334"/>
                  <a:gd name="T12" fmla="*/ 358 w 3334"/>
                  <a:gd name="T13" fmla="*/ 2620 h 3334"/>
                  <a:gd name="T14" fmla="*/ 2620 w 3334"/>
                  <a:gd name="T15" fmla="*/ 1548 h 3334"/>
                  <a:gd name="T16" fmla="*/ 1549 w 3334"/>
                  <a:gd name="T17" fmla="*/ 1548 h 3334"/>
                  <a:gd name="T18" fmla="*/ 476 w 3334"/>
                  <a:gd name="T19" fmla="*/ 1548 h 3334"/>
                  <a:gd name="T20" fmla="*/ 2501 w 3334"/>
                  <a:gd name="T21" fmla="*/ 1309 h 3334"/>
                  <a:gd name="T22" fmla="*/ 2000 w 3334"/>
                  <a:gd name="T23" fmla="*/ 1536 h 3334"/>
                  <a:gd name="T24" fmla="*/ 1966 w 3334"/>
                  <a:gd name="T25" fmla="*/ 2500 h 3334"/>
                  <a:gd name="T26" fmla="*/ 2025 w 3334"/>
                  <a:gd name="T27" fmla="*/ 2561 h 3334"/>
                  <a:gd name="T28" fmla="*/ 2393 w 3334"/>
                  <a:gd name="T29" fmla="*/ 2525 h 3334"/>
                  <a:gd name="T30" fmla="*/ 2501 w 3334"/>
                  <a:gd name="T31" fmla="*/ 1548 h 3334"/>
                  <a:gd name="T32" fmla="*/ 2385 w 3334"/>
                  <a:gd name="T33" fmla="*/ 1507 h 3334"/>
                  <a:gd name="T34" fmla="*/ 1429 w 3334"/>
                  <a:gd name="T35" fmla="*/ 1429 h 3334"/>
                  <a:gd name="T36" fmla="*/ 953 w 3334"/>
                  <a:gd name="T37" fmla="*/ 1488 h 3334"/>
                  <a:gd name="T38" fmla="*/ 893 w 3334"/>
                  <a:gd name="T39" fmla="*/ 1548 h 3334"/>
                  <a:gd name="T40" fmla="*/ 929 w 3334"/>
                  <a:gd name="T41" fmla="*/ 2512 h 3334"/>
                  <a:gd name="T42" fmla="*/ 1310 w 3334"/>
                  <a:gd name="T43" fmla="*/ 2738 h 3334"/>
                  <a:gd name="T44" fmla="*/ 1351 w 3334"/>
                  <a:gd name="T45" fmla="*/ 2503 h 3334"/>
                  <a:gd name="T46" fmla="*/ 1351 w 3334"/>
                  <a:gd name="T47" fmla="*/ 1544 h 3334"/>
                  <a:gd name="T48" fmla="*/ 1310 w 3334"/>
                  <a:gd name="T49" fmla="*/ 1309 h 3334"/>
                  <a:gd name="T50" fmla="*/ 834 w 3334"/>
                  <a:gd name="T51" fmla="*/ 1309 h 3334"/>
                  <a:gd name="T52" fmla="*/ 3216 w 3334"/>
                  <a:gd name="T53" fmla="*/ 1071 h 3334"/>
                  <a:gd name="T54" fmla="*/ 1667 w 3334"/>
                  <a:gd name="T55" fmla="*/ 128 h 3334"/>
                  <a:gd name="T56" fmla="*/ 3307 w 3334"/>
                  <a:gd name="T57" fmla="*/ 962 h 3334"/>
                  <a:gd name="T58" fmla="*/ 3321 w 3334"/>
                  <a:gd name="T59" fmla="*/ 974 h 3334"/>
                  <a:gd name="T60" fmla="*/ 3328 w 3334"/>
                  <a:gd name="T61" fmla="*/ 984 h 3334"/>
                  <a:gd name="T62" fmla="*/ 3333 w 3334"/>
                  <a:gd name="T63" fmla="*/ 1000 h 3334"/>
                  <a:gd name="T64" fmla="*/ 3334 w 3334"/>
                  <a:gd name="T65" fmla="*/ 1012 h 3334"/>
                  <a:gd name="T66" fmla="*/ 3294 w 3334"/>
                  <a:gd name="T67" fmla="*/ 1306 h 3334"/>
                  <a:gd name="T68" fmla="*/ 3085 w 3334"/>
                  <a:gd name="T69" fmla="*/ 1524 h 3334"/>
                  <a:gd name="T70" fmla="*/ 2978 w 3334"/>
                  <a:gd name="T71" fmla="*/ 2500 h 3334"/>
                  <a:gd name="T72" fmla="*/ 3094 w 3334"/>
                  <a:gd name="T73" fmla="*/ 2541 h 3334"/>
                  <a:gd name="T74" fmla="*/ 3310 w 3334"/>
                  <a:gd name="T75" fmla="*/ 2750 h 3334"/>
                  <a:gd name="T76" fmla="*/ 3332 w 3334"/>
                  <a:gd name="T77" fmla="*/ 3294 h 3334"/>
                  <a:gd name="T78" fmla="*/ 59 w 3334"/>
                  <a:gd name="T79" fmla="*/ 3334 h 3334"/>
                  <a:gd name="T80" fmla="*/ 0 w 3334"/>
                  <a:gd name="T81" fmla="*/ 3275 h 3334"/>
                  <a:gd name="T82" fmla="*/ 41 w 3334"/>
                  <a:gd name="T83" fmla="*/ 2742 h 3334"/>
                  <a:gd name="T84" fmla="*/ 250 w 3334"/>
                  <a:gd name="T85" fmla="*/ 2525 h 3334"/>
                  <a:gd name="T86" fmla="*/ 358 w 3334"/>
                  <a:gd name="T87" fmla="*/ 1548 h 3334"/>
                  <a:gd name="T88" fmla="*/ 241 w 3334"/>
                  <a:gd name="T89" fmla="*/ 1507 h 3334"/>
                  <a:gd name="T90" fmla="*/ 25 w 3334"/>
                  <a:gd name="T91" fmla="*/ 1298 h 3334"/>
                  <a:gd name="T92" fmla="*/ 0 w 3334"/>
                  <a:gd name="T93" fmla="*/ 1012 h 3334"/>
                  <a:gd name="T94" fmla="*/ 3 w 3334"/>
                  <a:gd name="T95" fmla="*/ 994 h 3334"/>
                  <a:gd name="T96" fmla="*/ 8 w 3334"/>
                  <a:gd name="T97" fmla="*/ 983 h 3334"/>
                  <a:gd name="T98" fmla="*/ 18 w 3334"/>
                  <a:gd name="T99" fmla="*/ 969 h 3334"/>
                  <a:gd name="T100" fmla="*/ 29 w 3334"/>
                  <a:gd name="T101" fmla="*/ 961 h 3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34" h="3334">
                    <a:moveTo>
                      <a:pt x="834" y="3096"/>
                    </a:moveTo>
                    <a:lnTo>
                      <a:pt x="834" y="3215"/>
                    </a:lnTo>
                    <a:lnTo>
                      <a:pt x="2501" y="3215"/>
                    </a:lnTo>
                    <a:lnTo>
                      <a:pt x="2501" y="3096"/>
                    </a:lnTo>
                    <a:lnTo>
                      <a:pt x="834" y="3096"/>
                    </a:lnTo>
                    <a:close/>
                    <a:moveTo>
                      <a:pt x="2620" y="2858"/>
                    </a:moveTo>
                    <a:lnTo>
                      <a:pt x="2620" y="3215"/>
                    </a:lnTo>
                    <a:lnTo>
                      <a:pt x="3216" y="3215"/>
                    </a:lnTo>
                    <a:lnTo>
                      <a:pt x="3216" y="2858"/>
                    </a:lnTo>
                    <a:lnTo>
                      <a:pt x="2620" y="2858"/>
                    </a:lnTo>
                    <a:close/>
                    <a:moveTo>
                      <a:pt x="834" y="2858"/>
                    </a:moveTo>
                    <a:lnTo>
                      <a:pt x="834" y="2977"/>
                    </a:lnTo>
                    <a:lnTo>
                      <a:pt x="2501" y="2977"/>
                    </a:lnTo>
                    <a:lnTo>
                      <a:pt x="2501" y="2858"/>
                    </a:lnTo>
                    <a:lnTo>
                      <a:pt x="834" y="2858"/>
                    </a:lnTo>
                    <a:close/>
                    <a:moveTo>
                      <a:pt x="120" y="2858"/>
                    </a:moveTo>
                    <a:lnTo>
                      <a:pt x="120" y="3215"/>
                    </a:lnTo>
                    <a:lnTo>
                      <a:pt x="715" y="3215"/>
                    </a:lnTo>
                    <a:lnTo>
                      <a:pt x="715" y="2858"/>
                    </a:lnTo>
                    <a:lnTo>
                      <a:pt x="120" y="2858"/>
                    </a:lnTo>
                    <a:close/>
                    <a:moveTo>
                      <a:pt x="2501" y="2620"/>
                    </a:moveTo>
                    <a:lnTo>
                      <a:pt x="2501" y="2738"/>
                    </a:lnTo>
                    <a:lnTo>
                      <a:pt x="2978" y="2738"/>
                    </a:lnTo>
                    <a:lnTo>
                      <a:pt x="2978" y="2620"/>
                    </a:lnTo>
                    <a:lnTo>
                      <a:pt x="2501" y="2620"/>
                    </a:lnTo>
                    <a:close/>
                    <a:moveTo>
                      <a:pt x="1429" y="2620"/>
                    </a:moveTo>
                    <a:lnTo>
                      <a:pt x="1429" y="2738"/>
                    </a:lnTo>
                    <a:lnTo>
                      <a:pt x="1905" y="2738"/>
                    </a:lnTo>
                    <a:lnTo>
                      <a:pt x="1905" y="2620"/>
                    </a:lnTo>
                    <a:lnTo>
                      <a:pt x="1429" y="2620"/>
                    </a:lnTo>
                    <a:close/>
                    <a:moveTo>
                      <a:pt x="358" y="2620"/>
                    </a:moveTo>
                    <a:lnTo>
                      <a:pt x="358" y="2738"/>
                    </a:lnTo>
                    <a:lnTo>
                      <a:pt x="834" y="2738"/>
                    </a:lnTo>
                    <a:lnTo>
                      <a:pt x="834" y="2620"/>
                    </a:lnTo>
                    <a:lnTo>
                      <a:pt x="358" y="2620"/>
                    </a:lnTo>
                    <a:close/>
                    <a:moveTo>
                      <a:pt x="2620" y="1548"/>
                    </a:moveTo>
                    <a:lnTo>
                      <a:pt x="2620" y="2500"/>
                    </a:lnTo>
                    <a:lnTo>
                      <a:pt x="2858" y="2500"/>
                    </a:lnTo>
                    <a:lnTo>
                      <a:pt x="2858" y="1548"/>
                    </a:lnTo>
                    <a:lnTo>
                      <a:pt x="2620" y="1548"/>
                    </a:lnTo>
                    <a:close/>
                    <a:moveTo>
                      <a:pt x="1549" y="1548"/>
                    </a:moveTo>
                    <a:lnTo>
                      <a:pt x="1549" y="2500"/>
                    </a:lnTo>
                    <a:lnTo>
                      <a:pt x="1787" y="2500"/>
                    </a:lnTo>
                    <a:lnTo>
                      <a:pt x="1787" y="1548"/>
                    </a:lnTo>
                    <a:lnTo>
                      <a:pt x="1549" y="1548"/>
                    </a:lnTo>
                    <a:close/>
                    <a:moveTo>
                      <a:pt x="476" y="1548"/>
                    </a:moveTo>
                    <a:lnTo>
                      <a:pt x="476" y="2500"/>
                    </a:lnTo>
                    <a:lnTo>
                      <a:pt x="715" y="2500"/>
                    </a:lnTo>
                    <a:lnTo>
                      <a:pt x="715" y="1548"/>
                    </a:lnTo>
                    <a:lnTo>
                      <a:pt x="476" y="1548"/>
                    </a:lnTo>
                    <a:close/>
                    <a:moveTo>
                      <a:pt x="2501" y="1309"/>
                    </a:moveTo>
                    <a:lnTo>
                      <a:pt x="2501" y="1429"/>
                    </a:lnTo>
                    <a:lnTo>
                      <a:pt x="2978" y="1429"/>
                    </a:lnTo>
                    <a:lnTo>
                      <a:pt x="2978" y="1309"/>
                    </a:lnTo>
                    <a:lnTo>
                      <a:pt x="2501" y="1309"/>
                    </a:lnTo>
                    <a:close/>
                    <a:moveTo>
                      <a:pt x="2025" y="1309"/>
                    </a:moveTo>
                    <a:lnTo>
                      <a:pt x="2025" y="1488"/>
                    </a:lnTo>
                    <a:lnTo>
                      <a:pt x="2022" y="1507"/>
                    </a:lnTo>
                    <a:lnTo>
                      <a:pt x="2013" y="1524"/>
                    </a:lnTo>
                    <a:lnTo>
                      <a:pt x="2000" y="1536"/>
                    </a:lnTo>
                    <a:lnTo>
                      <a:pt x="1984" y="1544"/>
                    </a:lnTo>
                    <a:lnTo>
                      <a:pt x="1966" y="1548"/>
                    </a:lnTo>
                    <a:lnTo>
                      <a:pt x="1905" y="1548"/>
                    </a:lnTo>
                    <a:lnTo>
                      <a:pt x="1905" y="2500"/>
                    </a:lnTo>
                    <a:lnTo>
                      <a:pt x="1966" y="2500"/>
                    </a:lnTo>
                    <a:lnTo>
                      <a:pt x="1984" y="2503"/>
                    </a:lnTo>
                    <a:lnTo>
                      <a:pt x="2000" y="2512"/>
                    </a:lnTo>
                    <a:lnTo>
                      <a:pt x="2013" y="2525"/>
                    </a:lnTo>
                    <a:lnTo>
                      <a:pt x="2022" y="2541"/>
                    </a:lnTo>
                    <a:lnTo>
                      <a:pt x="2025" y="2561"/>
                    </a:lnTo>
                    <a:lnTo>
                      <a:pt x="2025" y="2738"/>
                    </a:lnTo>
                    <a:lnTo>
                      <a:pt x="2382" y="2738"/>
                    </a:lnTo>
                    <a:lnTo>
                      <a:pt x="2382" y="2561"/>
                    </a:lnTo>
                    <a:lnTo>
                      <a:pt x="2385" y="2541"/>
                    </a:lnTo>
                    <a:lnTo>
                      <a:pt x="2393" y="2525"/>
                    </a:lnTo>
                    <a:lnTo>
                      <a:pt x="2407" y="2512"/>
                    </a:lnTo>
                    <a:lnTo>
                      <a:pt x="2423" y="2503"/>
                    </a:lnTo>
                    <a:lnTo>
                      <a:pt x="2442" y="2500"/>
                    </a:lnTo>
                    <a:lnTo>
                      <a:pt x="2501" y="2500"/>
                    </a:lnTo>
                    <a:lnTo>
                      <a:pt x="2501" y="1548"/>
                    </a:lnTo>
                    <a:lnTo>
                      <a:pt x="2442" y="1548"/>
                    </a:lnTo>
                    <a:lnTo>
                      <a:pt x="2423" y="1544"/>
                    </a:lnTo>
                    <a:lnTo>
                      <a:pt x="2407" y="1536"/>
                    </a:lnTo>
                    <a:lnTo>
                      <a:pt x="2393" y="1524"/>
                    </a:lnTo>
                    <a:lnTo>
                      <a:pt x="2385" y="1507"/>
                    </a:lnTo>
                    <a:lnTo>
                      <a:pt x="2382" y="1488"/>
                    </a:lnTo>
                    <a:lnTo>
                      <a:pt x="2382" y="1309"/>
                    </a:lnTo>
                    <a:lnTo>
                      <a:pt x="2025" y="1309"/>
                    </a:lnTo>
                    <a:close/>
                    <a:moveTo>
                      <a:pt x="1429" y="1309"/>
                    </a:moveTo>
                    <a:lnTo>
                      <a:pt x="1429" y="1429"/>
                    </a:lnTo>
                    <a:lnTo>
                      <a:pt x="1905" y="1429"/>
                    </a:lnTo>
                    <a:lnTo>
                      <a:pt x="1905" y="1309"/>
                    </a:lnTo>
                    <a:lnTo>
                      <a:pt x="1429" y="1309"/>
                    </a:lnTo>
                    <a:close/>
                    <a:moveTo>
                      <a:pt x="953" y="1309"/>
                    </a:moveTo>
                    <a:lnTo>
                      <a:pt x="953" y="1488"/>
                    </a:lnTo>
                    <a:lnTo>
                      <a:pt x="950" y="1507"/>
                    </a:lnTo>
                    <a:lnTo>
                      <a:pt x="941" y="1524"/>
                    </a:lnTo>
                    <a:lnTo>
                      <a:pt x="929" y="1536"/>
                    </a:lnTo>
                    <a:lnTo>
                      <a:pt x="912" y="1544"/>
                    </a:lnTo>
                    <a:lnTo>
                      <a:pt x="893" y="1548"/>
                    </a:lnTo>
                    <a:lnTo>
                      <a:pt x="834" y="1548"/>
                    </a:lnTo>
                    <a:lnTo>
                      <a:pt x="834" y="2500"/>
                    </a:lnTo>
                    <a:lnTo>
                      <a:pt x="893" y="2500"/>
                    </a:lnTo>
                    <a:lnTo>
                      <a:pt x="912" y="2503"/>
                    </a:lnTo>
                    <a:lnTo>
                      <a:pt x="929" y="2512"/>
                    </a:lnTo>
                    <a:lnTo>
                      <a:pt x="941" y="2525"/>
                    </a:lnTo>
                    <a:lnTo>
                      <a:pt x="950" y="2541"/>
                    </a:lnTo>
                    <a:lnTo>
                      <a:pt x="953" y="2561"/>
                    </a:lnTo>
                    <a:lnTo>
                      <a:pt x="953" y="2738"/>
                    </a:lnTo>
                    <a:lnTo>
                      <a:pt x="1310" y="2738"/>
                    </a:lnTo>
                    <a:lnTo>
                      <a:pt x="1310" y="2561"/>
                    </a:lnTo>
                    <a:lnTo>
                      <a:pt x="1314" y="2541"/>
                    </a:lnTo>
                    <a:lnTo>
                      <a:pt x="1322" y="2525"/>
                    </a:lnTo>
                    <a:lnTo>
                      <a:pt x="1334" y="2512"/>
                    </a:lnTo>
                    <a:lnTo>
                      <a:pt x="1351" y="2503"/>
                    </a:lnTo>
                    <a:lnTo>
                      <a:pt x="1370" y="2500"/>
                    </a:lnTo>
                    <a:lnTo>
                      <a:pt x="1429" y="2500"/>
                    </a:lnTo>
                    <a:lnTo>
                      <a:pt x="1429" y="1548"/>
                    </a:lnTo>
                    <a:lnTo>
                      <a:pt x="1370" y="1548"/>
                    </a:lnTo>
                    <a:lnTo>
                      <a:pt x="1351" y="1544"/>
                    </a:lnTo>
                    <a:lnTo>
                      <a:pt x="1334" y="1536"/>
                    </a:lnTo>
                    <a:lnTo>
                      <a:pt x="1322" y="1524"/>
                    </a:lnTo>
                    <a:lnTo>
                      <a:pt x="1314" y="1507"/>
                    </a:lnTo>
                    <a:lnTo>
                      <a:pt x="1310" y="1488"/>
                    </a:lnTo>
                    <a:lnTo>
                      <a:pt x="1310" y="1309"/>
                    </a:lnTo>
                    <a:lnTo>
                      <a:pt x="953" y="1309"/>
                    </a:lnTo>
                    <a:close/>
                    <a:moveTo>
                      <a:pt x="358" y="1309"/>
                    </a:moveTo>
                    <a:lnTo>
                      <a:pt x="358" y="1429"/>
                    </a:lnTo>
                    <a:lnTo>
                      <a:pt x="834" y="1429"/>
                    </a:lnTo>
                    <a:lnTo>
                      <a:pt x="834" y="1309"/>
                    </a:lnTo>
                    <a:lnTo>
                      <a:pt x="358" y="1309"/>
                    </a:lnTo>
                    <a:close/>
                    <a:moveTo>
                      <a:pt x="120" y="1071"/>
                    </a:moveTo>
                    <a:lnTo>
                      <a:pt x="120" y="1191"/>
                    </a:lnTo>
                    <a:lnTo>
                      <a:pt x="3216" y="1191"/>
                    </a:lnTo>
                    <a:lnTo>
                      <a:pt x="3216" y="1071"/>
                    </a:lnTo>
                    <a:lnTo>
                      <a:pt x="120" y="1071"/>
                    </a:lnTo>
                    <a:close/>
                    <a:moveTo>
                      <a:pt x="1667" y="128"/>
                    </a:moveTo>
                    <a:lnTo>
                      <a:pt x="277" y="953"/>
                    </a:lnTo>
                    <a:lnTo>
                      <a:pt x="3058" y="953"/>
                    </a:lnTo>
                    <a:lnTo>
                      <a:pt x="1667" y="128"/>
                    </a:lnTo>
                    <a:close/>
                    <a:moveTo>
                      <a:pt x="1667" y="0"/>
                    </a:moveTo>
                    <a:lnTo>
                      <a:pt x="1683" y="2"/>
                    </a:lnTo>
                    <a:lnTo>
                      <a:pt x="1698" y="8"/>
                    </a:lnTo>
                    <a:lnTo>
                      <a:pt x="3305" y="961"/>
                    </a:lnTo>
                    <a:lnTo>
                      <a:pt x="3307" y="962"/>
                    </a:lnTo>
                    <a:lnTo>
                      <a:pt x="3309" y="963"/>
                    </a:lnTo>
                    <a:lnTo>
                      <a:pt x="3312" y="965"/>
                    </a:lnTo>
                    <a:lnTo>
                      <a:pt x="3313" y="966"/>
                    </a:lnTo>
                    <a:lnTo>
                      <a:pt x="3318" y="969"/>
                    </a:lnTo>
                    <a:lnTo>
                      <a:pt x="3321" y="974"/>
                    </a:lnTo>
                    <a:lnTo>
                      <a:pt x="3322" y="975"/>
                    </a:lnTo>
                    <a:lnTo>
                      <a:pt x="3324" y="978"/>
                    </a:lnTo>
                    <a:lnTo>
                      <a:pt x="3325" y="980"/>
                    </a:lnTo>
                    <a:lnTo>
                      <a:pt x="3327" y="983"/>
                    </a:lnTo>
                    <a:lnTo>
                      <a:pt x="3328" y="984"/>
                    </a:lnTo>
                    <a:lnTo>
                      <a:pt x="3329" y="988"/>
                    </a:lnTo>
                    <a:lnTo>
                      <a:pt x="3330" y="989"/>
                    </a:lnTo>
                    <a:lnTo>
                      <a:pt x="3332" y="994"/>
                    </a:lnTo>
                    <a:lnTo>
                      <a:pt x="3332" y="994"/>
                    </a:lnTo>
                    <a:lnTo>
                      <a:pt x="3333" y="1000"/>
                    </a:lnTo>
                    <a:lnTo>
                      <a:pt x="3333" y="1001"/>
                    </a:lnTo>
                    <a:lnTo>
                      <a:pt x="3334" y="1006"/>
                    </a:lnTo>
                    <a:lnTo>
                      <a:pt x="3334" y="1007"/>
                    </a:lnTo>
                    <a:lnTo>
                      <a:pt x="3334" y="1012"/>
                    </a:lnTo>
                    <a:lnTo>
                      <a:pt x="3334" y="1012"/>
                    </a:lnTo>
                    <a:lnTo>
                      <a:pt x="3334" y="1250"/>
                    </a:lnTo>
                    <a:lnTo>
                      <a:pt x="3332" y="1269"/>
                    </a:lnTo>
                    <a:lnTo>
                      <a:pt x="3323" y="1286"/>
                    </a:lnTo>
                    <a:lnTo>
                      <a:pt x="3310" y="1298"/>
                    </a:lnTo>
                    <a:lnTo>
                      <a:pt x="3294" y="1306"/>
                    </a:lnTo>
                    <a:lnTo>
                      <a:pt x="3275" y="1309"/>
                    </a:lnTo>
                    <a:lnTo>
                      <a:pt x="3096" y="1309"/>
                    </a:lnTo>
                    <a:lnTo>
                      <a:pt x="3096" y="1488"/>
                    </a:lnTo>
                    <a:lnTo>
                      <a:pt x="3094" y="1507"/>
                    </a:lnTo>
                    <a:lnTo>
                      <a:pt x="3085" y="1524"/>
                    </a:lnTo>
                    <a:lnTo>
                      <a:pt x="3072" y="1536"/>
                    </a:lnTo>
                    <a:lnTo>
                      <a:pt x="3056" y="1544"/>
                    </a:lnTo>
                    <a:lnTo>
                      <a:pt x="3037" y="1548"/>
                    </a:lnTo>
                    <a:lnTo>
                      <a:pt x="2978" y="1548"/>
                    </a:lnTo>
                    <a:lnTo>
                      <a:pt x="2978" y="2500"/>
                    </a:lnTo>
                    <a:lnTo>
                      <a:pt x="3037" y="2500"/>
                    </a:lnTo>
                    <a:lnTo>
                      <a:pt x="3056" y="2503"/>
                    </a:lnTo>
                    <a:lnTo>
                      <a:pt x="3072" y="2512"/>
                    </a:lnTo>
                    <a:lnTo>
                      <a:pt x="3085" y="2525"/>
                    </a:lnTo>
                    <a:lnTo>
                      <a:pt x="3094" y="2541"/>
                    </a:lnTo>
                    <a:lnTo>
                      <a:pt x="3096" y="2561"/>
                    </a:lnTo>
                    <a:lnTo>
                      <a:pt x="3096" y="2738"/>
                    </a:lnTo>
                    <a:lnTo>
                      <a:pt x="3275" y="2738"/>
                    </a:lnTo>
                    <a:lnTo>
                      <a:pt x="3294" y="2742"/>
                    </a:lnTo>
                    <a:lnTo>
                      <a:pt x="3310" y="2750"/>
                    </a:lnTo>
                    <a:lnTo>
                      <a:pt x="3323" y="2763"/>
                    </a:lnTo>
                    <a:lnTo>
                      <a:pt x="3332" y="2779"/>
                    </a:lnTo>
                    <a:lnTo>
                      <a:pt x="3334" y="2799"/>
                    </a:lnTo>
                    <a:lnTo>
                      <a:pt x="3334" y="3275"/>
                    </a:lnTo>
                    <a:lnTo>
                      <a:pt x="3332" y="3294"/>
                    </a:lnTo>
                    <a:lnTo>
                      <a:pt x="3323" y="3309"/>
                    </a:lnTo>
                    <a:lnTo>
                      <a:pt x="3310" y="3323"/>
                    </a:lnTo>
                    <a:lnTo>
                      <a:pt x="3294" y="3331"/>
                    </a:lnTo>
                    <a:lnTo>
                      <a:pt x="3275" y="3334"/>
                    </a:lnTo>
                    <a:lnTo>
                      <a:pt x="59" y="3334"/>
                    </a:lnTo>
                    <a:lnTo>
                      <a:pt x="41" y="3331"/>
                    </a:lnTo>
                    <a:lnTo>
                      <a:pt x="25" y="3323"/>
                    </a:lnTo>
                    <a:lnTo>
                      <a:pt x="11" y="3309"/>
                    </a:lnTo>
                    <a:lnTo>
                      <a:pt x="3" y="3294"/>
                    </a:lnTo>
                    <a:lnTo>
                      <a:pt x="0" y="3275"/>
                    </a:lnTo>
                    <a:lnTo>
                      <a:pt x="0" y="2799"/>
                    </a:lnTo>
                    <a:lnTo>
                      <a:pt x="3" y="2779"/>
                    </a:lnTo>
                    <a:lnTo>
                      <a:pt x="11" y="2763"/>
                    </a:lnTo>
                    <a:lnTo>
                      <a:pt x="25" y="2750"/>
                    </a:lnTo>
                    <a:lnTo>
                      <a:pt x="41" y="2742"/>
                    </a:lnTo>
                    <a:lnTo>
                      <a:pt x="59" y="2738"/>
                    </a:lnTo>
                    <a:lnTo>
                      <a:pt x="238" y="2738"/>
                    </a:lnTo>
                    <a:lnTo>
                      <a:pt x="238" y="2561"/>
                    </a:lnTo>
                    <a:lnTo>
                      <a:pt x="241" y="2541"/>
                    </a:lnTo>
                    <a:lnTo>
                      <a:pt x="250" y="2525"/>
                    </a:lnTo>
                    <a:lnTo>
                      <a:pt x="263" y="2512"/>
                    </a:lnTo>
                    <a:lnTo>
                      <a:pt x="279" y="2503"/>
                    </a:lnTo>
                    <a:lnTo>
                      <a:pt x="297" y="2500"/>
                    </a:lnTo>
                    <a:lnTo>
                      <a:pt x="358" y="2500"/>
                    </a:lnTo>
                    <a:lnTo>
                      <a:pt x="358" y="1548"/>
                    </a:lnTo>
                    <a:lnTo>
                      <a:pt x="297" y="1548"/>
                    </a:lnTo>
                    <a:lnTo>
                      <a:pt x="279" y="1544"/>
                    </a:lnTo>
                    <a:lnTo>
                      <a:pt x="263" y="1536"/>
                    </a:lnTo>
                    <a:lnTo>
                      <a:pt x="250" y="1524"/>
                    </a:lnTo>
                    <a:lnTo>
                      <a:pt x="241" y="1507"/>
                    </a:lnTo>
                    <a:lnTo>
                      <a:pt x="238" y="1488"/>
                    </a:lnTo>
                    <a:lnTo>
                      <a:pt x="238" y="1309"/>
                    </a:lnTo>
                    <a:lnTo>
                      <a:pt x="59" y="1309"/>
                    </a:lnTo>
                    <a:lnTo>
                      <a:pt x="41" y="1306"/>
                    </a:lnTo>
                    <a:lnTo>
                      <a:pt x="25" y="1298"/>
                    </a:lnTo>
                    <a:lnTo>
                      <a:pt x="11" y="1286"/>
                    </a:lnTo>
                    <a:lnTo>
                      <a:pt x="3" y="1269"/>
                    </a:lnTo>
                    <a:lnTo>
                      <a:pt x="0" y="1250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07"/>
                    </a:lnTo>
                    <a:lnTo>
                      <a:pt x="1" y="1006"/>
                    </a:lnTo>
                    <a:lnTo>
                      <a:pt x="1" y="1001"/>
                    </a:lnTo>
                    <a:lnTo>
                      <a:pt x="1" y="1000"/>
                    </a:lnTo>
                    <a:lnTo>
                      <a:pt x="3" y="994"/>
                    </a:lnTo>
                    <a:lnTo>
                      <a:pt x="3" y="994"/>
                    </a:lnTo>
                    <a:lnTo>
                      <a:pt x="5" y="989"/>
                    </a:lnTo>
                    <a:lnTo>
                      <a:pt x="5" y="988"/>
                    </a:lnTo>
                    <a:lnTo>
                      <a:pt x="7" y="984"/>
                    </a:lnTo>
                    <a:lnTo>
                      <a:pt x="8" y="983"/>
                    </a:lnTo>
                    <a:lnTo>
                      <a:pt x="9" y="980"/>
                    </a:lnTo>
                    <a:lnTo>
                      <a:pt x="10" y="978"/>
                    </a:lnTo>
                    <a:lnTo>
                      <a:pt x="14" y="975"/>
                    </a:lnTo>
                    <a:lnTo>
                      <a:pt x="14" y="974"/>
                    </a:lnTo>
                    <a:lnTo>
                      <a:pt x="18" y="969"/>
                    </a:lnTo>
                    <a:lnTo>
                      <a:pt x="22" y="966"/>
                    </a:lnTo>
                    <a:lnTo>
                      <a:pt x="23" y="965"/>
                    </a:lnTo>
                    <a:lnTo>
                      <a:pt x="26" y="963"/>
                    </a:lnTo>
                    <a:lnTo>
                      <a:pt x="28" y="962"/>
                    </a:lnTo>
                    <a:lnTo>
                      <a:pt x="29" y="961"/>
                    </a:lnTo>
                    <a:lnTo>
                      <a:pt x="1637" y="8"/>
                    </a:lnTo>
                    <a:lnTo>
                      <a:pt x="1652" y="2"/>
                    </a:lnTo>
                    <a:lnTo>
                      <a:pt x="16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97"/>
              <p:cNvSpPr>
                <a:spLocks noEditPoints="1"/>
              </p:cNvSpPr>
              <p:nvPr/>
            </p:nvSpPr>
            <p:spPr bwMode="auto">
              <a:xfrm>
                <a:off x="5381" y="1206"/>
                <a:ext cx="151" cy="49"/>
              </a:xfrm>
              <a:custGeom>
                <a:avLst/>
                <a:gdLst>
                  <a:gd name="T0" fmla="*/ 833 w 1667"/>
                  <a:gd name="T1" fmla="*/ 126 h 535"/>
                  <a:gd name="T2" fmla="*/ 295 w 1667"/>
                  <a:gd name="T3" fmla="*/ 417 h 535"/>
                  <a:gd name="T4" fmla="*/ 1372 w 1667"/>
                  <a:gd name="T5" fmla="*/ 417 h 535"/>
                  <a:gd name="T6" fmla="*/ 833 w 1667"/>
                  <a:gd name="T7" fmla="*/ 126 h 535"/>
                  <a:gd name="T8" fmla="*/ 833 w 1667"/>
                  <a:gd name="T9" fmla="*/ 0 h 535"/>
                  <a:gd name="T10" fmla="*/ 848 w 1667"/>
                  <a:gd name="T11" fmla="*/ 2 h 535"/>
                  <a:gd name="T12" fmla="*/ 861 w 1667"/>
                  <a:gd name="T13" fmla="*/ 7 h 535"/>
                  <a:gd name="T14" fmla="*/ 1636 w 1667"/>
                  <a:gd name="T15" fmla="*/ 423 h 535"/>
                  <a:gd name="T16" fmla="*/ 1649 w 1667"/>
                  <a:gd name="T17" fmla="*/ 433 h 535"/>
                  <a:gd name="T18" fmla="*/ 1659 w 1667"/>
                  <a:gd name="T19" fmla="*/ 445 h 535"/>
                  <a:gd name="T20" fmla="*/ 1665 w 1667"/>
                  <a:gd name="T21" fmla="*/ 459 h 535"/>
                  <a:gd name="T22" fmla="*/ 1667 w 1667"/>
                  <a:gd name="T23" fmla="*/ 475 h 535"/>
                  <a:gd name="T24" fmla="*/ 1665 w 1667"/>
                  <a:gd name="T25" fmla="*/ 490 h 535"/>
                  <a:gd name="T26" fmla="*/ 1659 w 1667"/>
                  <a:gd name="T27" fmla="*/ 505 h 535"/>
                  <a:gd name="T28" fmla="*/ 1650 w 1667"/>
                  <a:gd name="T29" fmla="*/ 517 h 535"/>
                  <a:gd name="T30" fmla="*/ 1638 w 1667"/>
                  <a:gd name="T31" fmla="*/ 527 h 535"/>
                  <a:gd name="T32" fmla="*/ 1624 w 1667"/>
                  <a:gd name="T33" fmla="*/ 533 h 535"/>
                  <a:gd name="T34" fmla="*/ 1608 w 1667"/>
                  <a:gd name="T35" fmla="*/ 535 h 535"/>
                  <a:gd name="T36" fmla="*/ 59 w 1667"/>
                  <a:gd name="T37" fmla="*/ 535 h 535"/>
                  <a:gd name="T38" fmla="*/ 44 w 1667"/>
                  <a:gd name="T39" fmla="*/ 533 h 535"/>
                  <a:gd name="T40" fmla="*/ 29 w 1667"/>
                  <a:gd name="T41" fmla="*/ 527 h 535"/>
                  <a:gd name="T42" fmla="*/ 17 w 1667"/>
                  <a:gd name="T43" fmla="*/ 517 h 535"/>
                  <a:gd name="T44" fmla="*/ 7 w 1667"/>
                  <a:gd name="T45" fmla="*/ 505 h 535"/>
                  <a:gd name="T46" fmla="*/ 1 w 1667"/>
                  <a:gd name="T47" fmla="*/ 490 h 535"/>
                  <a:gd name="T48" fmla="*/ 0 w 1667"/>
                  <a:gd name="T49" fmla="*/ 475 h 535"/>
                  <a:gd name="T50" fmla="*/ 2 w 1667"/>
                  <a:gd name="T51" fmla="*/ 459 h 535"/>
                  <a:gd name="T52" fmla="*/ 8 w 1667"/>
                  <a:gd name="T53" fmla="*/ 445 h 535"/>
                  <a:gd name="T54" fmla="*/ 18 w 1667"/>
                  <a:gd name="T55" fmla="*/ 433 h 535"/>
                  <a:gd name="T56" fmla="*/ 31 w 1667"/>
                  <a:gd name="T57" fmla="*/ 423 h 535"/>
                  <a:gd name="T58" fmla="*/ 805 w 1667"/>
                  <a:gd name="T59" fmla="*/ 7 h 535"/>
                  <a:gd name="T60" fmla="*/ 819 w 1667"/>
                  <a:gd name="T61" fmla="*/ 2 h 535"/>
                  <a:gd name="T62" fmla="*/ 833 w 1667"/>
                  <a:gd name="T63" fmla="*/ 0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67" h="535">
                    <a:moveTo>
                      <a:pt x="833" y="126"/>
                    </a:moveTo>
                    <a:lnTo>
                      <a:pt x="295" y="417"/>
                    </a:lnTo>
                    <a:lnTo>
                      <a:pt x="1372" y="417"/>
                    </a:lnTo>
                    <a:lnTo>
                      <a:pt x="833" y="126"/>
                    </a:lnTo>
                    <a:close/>
                    <a:moveTo>
                      <a:pt x="833" y="0"/>
                    </a:moveTo>
                    <a:lnTo>
                      <a:pt x="848" y="2"/>
                    </a:lnTo>
                    <a:lnTo>
                      <a:pt x="861" y="7"/>
                    </a:lnTo>
                    <a:lnTo>
                      <a:pt x="1636" y="423"/>
                    </a:lnTo>
                    <a:lnTo>
                      <a:pt x="1649" y="433"/>
                    </a:lnTo>
                    <a:lnTo>
                      <a:pt x="1659" y="445"/>
                    </a:lnTo>
                    <a:lnTo>
                      <a:pt x="1665" y="459"/>
                    </a:lnTo>
                    <a:lnTo>
                      <a:pt x="1667" y="475"/>
                    </a:lnTo>
                    <a:lnTo>
                      <a:pt x="1665" y="490"/>
                    </a:lnTo>
                    <a:lnTo>
                      <a:pt x="1659" y="505"/>
                    </a:lnTo>
                    <a:lnTo>
                      <a:pt x="1650" y="517"/>
                    </a:lnTo>
                    <a:lnTo>
                      <a:pt x="1638" y="527"/>
                    </a:lnTo>
                    <a:lnTo>
                      <a:pt x="1624" y="533"/>
                    </a:lnTo>
                    <a:lnTo>
                      <a:pt x="1608" y="535"/>
                    </a:lnTo>
                    <a:lnTo>
                      <a:pt x="59" y="535"/>
                    </a:lnTo>
                    <a:lnTo>
                      <a:pt x="44" y="533"/>
                    </a:lnTo>
                    <a:lnTo>
                      <a:pt x="29" y="527"/>
                    </a:lnTo>
                    <a:lnTo>
                      <a:pt x="17" y="517"/>
                    </a:lnTo>
                    <a:lnTo>
                      <a:pt x="7" y="505"/>
                    </a:lnTo>
                    <a:lnTo>
                      <a:pt x="1" y="490"/>
                    </a:lnTo>
                    <a:lnTo>
                      <a:pt x="0" y="475"/>
                    </a:lnTo>
                    <a:lnTo>
                      <a:pt x="2" y="459"/>
                    </a:lnTo>
                    <a:lnTo>
                      <a:pt x="8" y="445"/>
                    </a:lnTo>
                    <a:lnTo>
                      <a:pt x="18" y="433"/>
                    </a:lnTo>
                    <a:lnTo>
                      <a:pt x="31" y="423"/>
                    </a:lnTo>
                    <a:lnTo>
                      <a:pt x="805" y="7"/>
                    </a:lnTo>
                    <a:lnTo>
                      <a:pt x="819" y="2"/>
                    </a:lnTo>
                    <a:lnTo>
                      <a:pt x="8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5517499" y="4915547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39709" y="3559131"/>
            <a:ext cx="639017" cy="639017"/>
            <a:chOff x="4202620" y="4908186"/>
            <a:chExt cx="772434" cy="772434"/>
          </a:xfrm>
        </p:grpSpPr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>
              <a:off x="4225615" y="5028492"/>
              <a:ext cx="732525" cy="539627"/>
              <a:chOff x="3008" y="801"/>
              <a:chExt cx="300" cy="221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3058" y="831"/>
                <a:ext cx="200" cy="191"/>
              </a:xfrm>
              <a:custGeom>
                <a:avLst/>
                <a:gdLst>
                  <a:gd name="T0" fmla="*/ 951 w 2198"/>
                  <a:gd name="T1" fmla="*/ 136 h 2091"/>
                  <a:gd name="T2" fmla="*/ 788 w 2198"/>
                  <a:gd name="T3" fmla="*/ 240 h 2091"/>
                  <a:gd name="T4" fmla="*/ 685 w 2198"/>
                  <a:gd name="T5" fmla="*/ 403 h 2091"/>
                  <a:gd name="T6" fmla="*/ 662 w 2198"/>
                  <a:gd name="T7" fmla="*/ 602 h 2091"/>
                  <a:gd name="T8" fmla="*/ 727 w 2198"/>
                  <a:gd name="T9" fmla="*/ 786 h 2091"/>
                  <a:gd name="T10" fmla="*/ 863 w 2198"/>
                  <a:gd name="T11" fmla="*/ 922 h 2091"/>
                  <a:gd name="T12" fmla="*/ 1048 w 2198"/>
                  <a:gd name="T13" fmla="*/ 988 h 2091"/>
                  <a:gd name="T14" fmla="*/ 1248 w 2198"/>
                  <a:gd name="T15" fmla="*/ 966 h 2091"/>
                  <a:gd name="T16" fmla="*/ 1410 w 2198"/>
                  <a:gd name="T17" fmla="*/ 862 h 2091"/>
                  <a:gd name="T18" fmla="*/ 1514 w 2198"/>
                  <a:gd name="T19" fmla="*/ 699 h 2091"/>
                  <a:gd name="T20" fmla="*/ 1537 w 2198"/>
                  <a:gd name="T21" fmla="*/ 499 h 2091"/>
                  <a:gd name="T22" fmla="*/ 1471 w 2198"/>
                  <a:gd name="T23" fmla="*/ 314 h 2091"/>
                  <a:gd name="T24" fmla="*/ 1335 w 2198"/>
                  <a:gd name="T25" fmla="*/ 179 h 2091"/>
                  <a:gd name="T26" fmla="*/ 1150 w 2198"/>
                  <a:gd name="T27" fmla="*/ 113 h 2091"/>
                  <a:gd name="T28" fmla="*/ 1218 w 2198"/>
                  <a:gd name="T29" fmla="*/ 13 h 2091"/>
                  <a:gd name="T30" fmla="*/ 1424 w 2198"/>
                  <a:gd name="T31" fmla="*/ 106 h 2091"/>
                  <a:gd name="T32" fmla="*/ 1574 w 2198"/>
                  <a:gd name="T33" fmla="*/ 273 h 2091"/>
                  <a:gd name="T34" fmla="*/ 1647 w 2198"/>
                  <a:gd name="T35" fmla="*/ 491 h 2091"/>
                  <a:gd name="T36" fmla="*/ 1622 w 2198"/>
                  <a:gd name="T37" fmla="*/ 725 h 2091"/>
                  <a:gd name="T38" fmla="*/ 1507 w 2198"/>
                  <a:gd name="T39" fmla="*/ 920 h 2091"/>
                  <a:gd name="T40" fmla="*/ 1451 w 2198"/>
                  <a:gd name="T41" fmla="*/ 1048 h 2091"/>
                  <a:gd name="T42" fmla="*/ 1725 w 2198"/>
                  <a:gd name="T43" fmla="*/ 1185 h 2091"/>
                  <a:gd name="T44" fmla="*/ 1948 w 2198"/>
                  <a:gd name="T45" fmla="*/ 1391 h 2091"/>
                  <a:gd name="T46" fmla="*/ 2108 w 2198"/>
                  <a:gd name="T47" fmla="*/ 1651 h 2091"/>
                  <a:gd name="T48" fmla="*/ 2191 w 2198"/>
                  <a:gd name="T49" fmla="*/ 1953 h 2091"/>
                  <a:gd name="T50" fmla="*/ 2179 w 2198"/>
                  <a:gd name="T51" fmla="*/ 2079 h 2091"/>
                  <a:gd name="T52" fmla="*/ 2113 w 2198"/>
                  <a:gd name="T53" fmla="*/ 2082 h 2091"/>
                  <a:gd name="T54" fmla="*/ 2081 w 2198"/>
                  <a:gd name="T55" fmla="*/ 1962 h 2091"/>
                  <a:gd name="T56" fmla="*/ 1996 w 2198"/>
                  <a:gd name="T57" fmla="*/ 1670 h 2091"/>
                  <a:gd name="T58" fmla="*/ 1833 w 2198"/>
                  <a:gd name="T59" fmla="*/ 1426 h 2091"/>
                  <a:gd name="T60" fmla="*/ 1605 w 2198"/>
                  <a:gd name="T61" fmla="*/ 1239 h 2091"/>
                  <a:gd name="T62" fmla="*/ 1330 w 2198"/>
                  <a:gd name="T63" fmla="*/ 1127 h 2091"/>
                  <a:gd name="T64" fmla="*/ 1021 w 2198"/>
                  <a:gd name="T65" fmla="*/ 1104 h 2091"/>
                  <a:gd name="T66" fmla="*/ 726 w 2198"/>
                  <a:gd name="T67" fmla="*/ 1174 h 2091"/>
                  <a:gd name="T68" fmla="*/ 472 w 2198"/>
                  <a:gd name="T69" fmla="*/ 1324 h 2091"/>
                  <a:gd name="T70" fmla="*/ 275 w 2198"/>
                  <a:gd name="T71" fmla="*/ 1542 h 2091"/>
                  <a:gd name="T72" fmla="*/ 149 w 2198"/>
                  <a:gd name="T73" fmla="*/ 1811 h 2091"/>
                  <a:gd name="T74" fmla="*/ 106 w 2198"/>
                  <a:gd name="T75" fmla="*/ 2056 h 2091"/>
                  <a:gd name="T76" fmla="*/ 56 w 2198"/>
                  <a:gd name="T77" fmla="*/ 2091 h 2091"/>
                  <a:gd name="T78" fmla="*/ 9 w 2198"/>
                  <a:gd name="T79" fmla="*/ 2066 h 2091"/>
                  <a:gd name="T80" fmla="*/ 20 w 2198"/>
                  <a:gd name="T81" fmla="*/ 1874 h 2091"/>
                  <a:gd name="T82" fmla="*/ 124 w 2198"/>
                  <a:gd name="T83" fmla="*/ 1581 h 2091"/>
                  <a:gd name="T84" fmla="*/ 301 w 2198"/>
                  <a:gd name="T85" fmla="*/ 1334 h 2091"/>
                  <a:gd name="T86" fmla="*/ 539 w 2198"/>
                  <a:gd name="T87" fmla="*/ 1144 h 2091"/>
                  <a:gd name="T88" fmla="*/ 823 w 2198"/>
                  <a:gd name="T89" fmla="*/ 1026 h 2091"/>
                  <a:gd name="T90" fmla="*/ 656 w 2198"/>
                  <a:gd name="T91" fmla="*/ 875 h 2091"/>
                  <a:gd name="T92" fmla="*/ 561 w 2198"/>
                  <a:gd name="T93" fmla="*/ 669 h 2091"/>
                  <a:gd name="T94" fmla="*/ 561 w 2198"/>
                  <a:gd name="T95" fmla="*/ 433 h 2091"/>
                  <a:gd name="T96" fmla="*/ 655 w 2198"/>
                  <a:gd name="T97" fmla="*/ 225 h 2091"/>
                  <a:gd name="T98" fmla="*/ 822 w 2198"/>
                  <a:gd name="T99" fmla="*/ 75 h 2091"/>
                  <a:gd name="T100" fmla="*/ 1039 w 2198"/>
                  <a:gd name="T101" fmla="*/ 3 h 2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98" h="2091">
                    <a:moveTo>
                      <a:pt x="1099" y="110"/>
                    </a:moveTo>
                    <a:lnTo>
                      <a:pt x="1048" y="113"/>
                    </a:lnTo>
                    <a:lnTo>
                      <a:pt x="999" y="122"/>
                    </a:lnTo>
                    <a:lnTo>
                      <a:pt x="951" y="136"/>
                    </a:lnTo>
                    <a:lnTo>
                      <a:pt x="906" y="155"/>
                    </a:lnTo>
                    <a:lnTo>
                      <a:pt x="863" y="179"/>
                    </a:lnTo>
                    <a:lnTo>
                      <a:pt x="824" y="207"/>
                    </a:lnTo>
                    <a:lnTo>
                      <a:pt x="788" y="240"/>
                    </a:lnTo>
                    <a:lnTo>
                      <a:pt x="756" y="275"/>
                    </a:lnTo>
                    <a:lnTo>
                      <a:pt x="727" y="314"/>
                    </a:lnTo>
                    <a:lnTo>
                      <a:pt x="703" y="357"/>
                    </a:lnTo>
                    <a:lnTo>
                      <a:pt x="685" y="403"/>
                    </a:lnTo>
                    <a:lnTo>
                      <a:pt x="670" y="449"/>
                    </a:lnTo>
                    <a:lnTo>
                      <a:pt x="662" y="499"/>
                    </a:lnTo>
                    <a:lnTo>
                      <a:pt x="659" y="551"/>
                    </a:lnTo>
                    <a:lnTo>
                      <a:pt x="662" y="602"/>
                    </a:lnTo>
                    <a:lnTo>
                      <a:pt x="670" y="651"/>
                    </a:lnTo>
                    <a:lnTo>
                      <a:pt x="685" y="699"/>
                    </a:lnTo>
                    <a:lnTo>
                      <a:pt x="703" y="744"/>
                    </a:lnTo>
                    <a:lnTo>
                      <a:pt x="727" y="786"/>
                    </a:lnTo>
                    <a:lnTo>
                      <a:pt x="756" y="826"/>
                    </a:lnTo>
                    <a:lnTo>
                      <a:pt x="788" y="862"/>
                    </a:lnTo>
                    <a:lnTo>
                      <a:pt x="824" y="894"/>
                    </a:lnTo>
                    <a:lnTo>
                      <a:pt x="863" y="922"/>
                    </a:lnTo>
                    <a:lnTo>
                      <a:pt x="906" y="946"/>
                    </a:lnTo>
                    <a:lnTo>
                      <a:pt x="951" y="966"/>
                    </a:lnTo>
                    <a:lnTo>
                      <a:pt x="999" y="979"/>
                    </a:lnTo>
                    <a:lnTo>
                      <a:pt x="1048" y="988"/>
                    </a:lnTo>
                    <a:lnTo>
                      <a:pt x="1099" y="990"/>
                    </a:lnTo>
                    <a:lnTo>
                      <a:pt x="1150" y="988"/>
                    </a:lnTo>
                    <a:lnTo>
                      <a:pt x="1200" y="979"/>
                    </a:lnTo>
                    <a:lnTo>
                      <a:pt x="1248" y="966"/>
                    </a:lnTo>
                    <a:lnTo>
                      <a:pt x="1292" y="946"/>
                    </a:lnTo>
                    <a:lnTo>
                      <a:pt x="1335" y="922"/>
                    </a:lnTo>
                    <a:lnTo>
                      <a:pt x="1374" y="894"/>
                    </a:lnTo>
                    <a:lnTo>
                      <a:pt x="1410" y="862"/>
                    </a:lnTo>
                    <a:lnTo>
                      <a:pt x="1443" y="826"/>
                    </a:lnTo>
                    <a:lnTo>
                      <a:pt x="1471" y="786"/>
                    </a:lnTo>
                    <a:lnTo>
                      <a:pt x="1494" y="744"/>
                    </a:lnTo>
                    <a:lnTo>
                      <a:pt x="1514" y="699"/>
                    </a:lnTo>
                    <a:lnTo>
                      <a:pt x="1528" y="651"/>
                    </a:lnTo>
                    <a:lnTo>
                      <a:pt x="1537" y="602"/>
                    </a:lnTo>
                    <a:lnTo>
                      <a:pt x="1540" y="551"/>
                    </a:lnTo>
                    <a:lnTo>
                      <a:pt x="1537" y="499"/>
                    </a:lnTo>
                    <a:lnTo>
                      <a:pt x="1528" y="449"/>
                    </a:lnTo>
                    <a:lnTo>
                      <a:pt x="1514" y="403"/>
                    </a:lnTo>
                    <a:lnTo>
                      <a:pt x="1494" y="357"/>
                    </a:lnTo>
                    <a:lnTo>
                      <a:pt x="1471" y="314"/>
                    </a:lnTo>
                    <a:lnTo>
                      <a:pt x="1443" y="275"/>
                    </a:lnTo>
                    <a:lnTo>
                      <a:pt x="1410" y="240"/>
                    </a:lnTo>
                    <a:lnTo>
                      <a:pt x="1374" y="207"/>
                    </a:lnTo>
                    <a:lnTo>
                      <a:pt x="1335" y="179"/>
                    </a:lnTo>
                    <a:lnTo>
                      <a:pt x="1292" y="155"/>
                    </a:lnTo>
                    <a:lnTo>
                      <a:pt x="1248" y="136"/>
                    </a:lnTo>
                    <a:lnTo>
                      <a:pt x="1200" y="122"/>
                    </a:lnTo>
                    <a:lnTo>
                      <a:pt x="1150" y="113"/>
                    </a:lnTo>
                    <a:lnTo>
                      <a:pt x="1099" y="110"/>
                    </a:lnTo>
                    <a:close/>
                    <a:moveTo>
                      <a:pt x="1099" y="0"/>
                    </a:moveTo>
                    <a:lnTo>
                      <a:pt x="1160" y="3"/>
                    </a:lnTo>
                    <a:lnTo>
                      <a:pt x="1218" y="13"/>
                    </a:lnTo>
                    <a:lnTo>
                      <a:pt x="1273" y="28"/>
                    </a:lnTo>
                    <a:lnTo>
                      <a:pt x="1326" y="49"/>
                    </a:lnTo>
                    <a:lnTo>
                      <a:pt x="1377" y="75"/>
                    </a:lnTo>
                    <a:lnTo>
                      <a:pt x="1424" y="106"/>
                    </a:lnTo>
                    <a:lnTo>
                      <a:pt x="1467" y="142"/>
                    </a:lnTo>
                    <a:lnTo>
                      <a:pt x="1508" y="182"/>
                    </a:lnTo>
                    <a:lnTo>
                      <a:pt x="1543" y="225"/>
                    </a:lnTo>
                    <a:lnTo>
                      <a:pt x="1574" y="273"/>
                    </a:lnTo>
                    <a:lnTo>
                      <a:pt x="1600" y="324"/>
                    </a:lnTo>
                    <a:lnTo>
                      <a:pt x="1622" y="377"/>
                    </a:lnTo>
                    <a:lnTo>
                      <a:pt x="1636" y="433"/>
                    </a:lnTo>
                    <a:lnTo>
                      <a:pt x="1647" y="491"/>
                    </a:lnTo>
                    <a:lnTo>
                      <a:pt x="1650" y="551"/>
                    </a:lnTo>
                    <a:lnTo>
                      <a:pt x="1647" y="611"/>
                    </a:lnTo>
                    <a:lnTo>
                      <a:pt x="1636" y="669"/>
                    </a:lnTo>
                    <a:lnTo>
                      <a:pt x="1622" y="725"/>
                    </a:lnTo>
                    <a:lnTo>
                      <a:pt x="1600" y="778"/>
                    </a:lnTo>
                    <a:lnTo>
                      <a:pt x="1574" y="829"/>
                    </a:lnTo>
                    <a:lnTo>
                      <a:pt x="1543" y="875"/>
                    </a:lnTo>
                    <a:lnTo>
                      <a:pt x="1507" y="920"/>
                    </a:lnTo>
                    <a:lnTo>
                      <a:pt x="1467" y="959"/>
                    </a:lnTo>
                    <a:lnTo>
                      <a:pt x="1424" y="995"/>
                    </a:lnTo>
                    <a:lnTo>
                      <a:pt x="1376" y="1026"/>
                    </a:lnTo>
                    <a:lnTo>
                      <a:pt x="1451" y="1048"/>
                    </a:lnTo>
                    <a:lnTo>
                      <a:pt x="1523" y="1075"/>
                    </a:lnTo>
                    <a:lnTo>
                      <a:pt x="1593" y="1108"/>
                    </a:lnTo>
                    <a:lnTo>
                      <a:pt x="1660" y="1144"/>
                    </a:lnTo>
                    <a:lnTo>
                      <a:pt x="1725" y="1185"/>
                    </a:lnTo>
                    <a:lnTo>
                      <a:pt x="1786" y="1231"/>
                    </a:lnTo>
                    <a:lnTo>
                      <a:pt x="1844" y="1281"/>
                    </a:lnTo>
                    <a:lnTo>
                      <a:pt x="1898" y="1334"/>
                    </a:lnTo>
                    <a:lnTo>
                      <a:pt x="1948" y="1391"/>
                    </a:lnTo>
                    <a:lnTo>
                      <a:pt x="1995" y="1451"/>
                    </a:lnTo>
                    <a:lnTo>
                      <a:pt x="2037" y="1514"/>
                    </a:lnTo>
                    <a:lnTo>
                      <a:pt x="2075" y="1581"/>
                    </a:lnTo>
                    <a:lnTo>
                      <a:pt x="2108" y="1651"/>
                    </a:lnTo>
                    <a:lnTo>
                      <a:pt x="2137" y="1722"/>
                    </a:lnTo>
                    <a:lnTo>
                      <a:pt x="2160" y="1797"/>
                    </a:lnTo>
                    <a:lnTo>
                      <a:pt x="2179" y="1874"/>
                    </a:lnTo>
                    <a:lnTo>
                      <a:pt x="2191" y="1953"/>
                    </a:lnTo>
                    <a:lnTo>
                      <a:pt x="2198" y="2033"/>
                    </a:lnTo>
                    <a:lnTo>
                      <a:pt x="2196" y="2051"/>
                    </a:lnTo>
                    <a:lnTo>
                      <a:pt x="2190" y="2066"/>
                    </a:lnTo>
                    <a:lnTo>
                      <a:pt x="2179" y="2079"/>
                    </a:lnTo>
                    <a:lnTo>
                      <a:pt x="2163" y="2088"/>
                    </a:lnTo>
                    <a:lnTo>
                      <a:pt x="2146" y="2091"/>
                    </a:lnTo>
                    <a:lnTo>
                      <a:pt x="2129" y="2089"/>
                    </a:lnTo>
                    <a:lnTo>
                      <a:pt x="2113" y="2082"/>
                    </a:lnTo>
                    <a:lnTo>
                      <a:pt x="2101" y="2072"/>
                    </a:lnTo>
                    <a:lnTo>
                      <a:pt x="2093" y="2056"/>
                    </a:lnTo>
                    <a:lnTo>
                      <a:pt x="2088" y="2039"/>
                    </a:lnTo>
                    <a:lnTo>
                      <a:pt x="2081" y="1962"/>
                    </a:lnTo>
                    <a:lnTo>
                      <a:pt x="2069" y="1885"/>
                    </a:lnTo>
                    <a:lnTo>
                      <a:pt x="2050" y="1811"/>
                    </a:lnTo>
                    <a:lnTo>
                      <a:pt x="2026" y="1740"/>
                    </a:lnTo>
                    <a:lnTo>
                      <a:pt x="1996" y="1670"/>
                    </a:lnTo>
                    <a:lnTo>
                      <a:pt x="1963" y="1604"/>
                    </a:lnTo>
                    <a:lnTo>
                      <a:pt x="1924" y="1542"/>
                    </a:lnTo>
                    <a:lnTo>
                      <a:pt x="1880" y="1482"/>
                    </a:lnTo>
                    <a:lnTo>
                      <a:pt x="1833" y="1426"/>
                    </a:lnTo>
                    <a:lnTo>
                      <a:pt x="1782" y="1373"/>
                    </a:lnTo>
                    <a:lnTo>
                      <a:pt x="1727" y="1324"/>
                    </a:lnTo>
                    <a:lnTo>
                      <a:pt x="1668" y="1280"/>
                    </a:lnTo>
                    <a:lnTo>
                      <a:pt x="1605" y="1239"/>
                    </a:lnTo>
                    <a:lnTo>
                      <a:pt x="1540" y="1204"/>
                    </a:lnTo>
                    <a:lnTo>
                      <a:pt x="1473" y="1174"/>
                    </a:lnTo>
                    <a:lnTo>
                      <a:pt x="1402" y="1148"/>
                    </a:lnTo>
                    <a:lnTo>
                      <a:pt x="1330" y="1127"/>
                    </a:lnTo>
                    <a:lnTo>
                      <a:pt x="1254" y="1113"/>
                    </a:lnTo>
                    <a:lnTo>
                      <a:pt x="1177" y="1104"/>
                    </a:lnTo>
                    <a:lnTo>
                      <a:pt x="1099" y="1101"/>
                    </a:lnTo>
                    <a:lnTo>
                      <a:pt x="1021" y="1104"/>
                    </a:lnTo>
                    <a:lnTo>
                      <a:pt x="944" y="1113"/>
                    </a:lnTo>
                    <a:lnTo>
                      <a:pt x="869" y="1127"/>
                    </a:lnTo>
                    <a:lnTo>
                      <a:pt x="797" y="1148"/>
                    </a:lnTo>
                    <a:lnTo>
                      <a:pt x="726" y="1174"/>
                    </a:lnTo>
                    <a:lnTo>
                      <a:pt x="658" y="1204"/>
                    </a:lnTo>
                    <a:lnTo>
                      <a:pt x="593" y="1239"/>
                    </a:lnTo>
                    <a:lnTo>
                      <a:pt x="531" y="1280"/>
                    </a:lnTo>
                    <a:lnTo>
                      <a:pt x="472" y="1324"/>
                    </a:lnTo>
                    <a:lnTo>
                      <a:pt x="417" y="1373"/>
                    </a:lnTo>
                    <a:lnTo>
                      <a:pt x="366" y="1426"/>
                    </a:lnTo>
                    <a:lnTo>
                      <a:pt x="318" y="1482"/>
                    </a:lnTo>
                    <a:lnTo>
                      <a:pt x="275" y="1542"/>
                    </a:lnTo>
                    <a:lnTo>
                      <a:pt x="236" y="1604"/>
                    </a:lnTo>
                    <a:lnTo>
                      <a:pt x="202" y="1670"/>
                    </a:lnTo>
                    <a:lnTo>
                      <a:pt x="173" y="1740"/>
                    </a:lnTo>
                    <a:lnTo>
                      <a:pt x="149" y="1811"/>
                    </a:lnTo>
                    <a:lnTo>
                      <a:pt x="130" y="1885"/>
                    </a:lnTo>
                    <a:lnTo>
                      <a:pt x="117" y="1962"/>
                    </a:lnTo>
                    <a:lnTo>
                      <a:pt x="109" y="2039"/>
                    </a:lnTo>
                    <a:lnTo>
                      <a:pt x="106" y="2056"/>
                    </a:lnTo>
                    <a:lnTo>
                      <a:pt x="98" y="2071"/>
                    </a:lnTo>
                    <a:lnTo>
                      <a:pt x="87" y="2082"/>
                    </a:lnTo>
                    <a:lnTo>
                      <a:pt x="72" y="2089"/>
                    </a:lnTo>
                    <a:lnTo>
                      <a:pt x="56" y="2091"/>
                    </a:lnTo>
                    <a:lnTo>
                      <a:pt x="52" y="2091"/>
                    </a:lnTo>
                    <a:lnTo>
                      <a:pt x="35" y="2088"/>
                    </a:lnTo>
                    <a:lnTo>
                      <a:pt x="20" y="2079"/>
                    </a:lnTo>
                    <a:lnTo>
                      <a:pt x="9" y="2066"/>
                    </a:lnTo>
                    <a:lnTo>
                      <a:pt x="2" y="2051"/>
                    </a:lnTo>
                    <a:lnTo>
                      <a:pt x="0" y="2033"/>
                    </a:lnTo>
                    <a:lnTo>
                      <a:pt x="7" y="1953"/>
                    </a:lnTo>
                    <a:lnTo>
                      <a:pt x="20" y="1874"/>
                    </a:lnTo>
                    <a:lnTo>
                      <a:pt x="38" y="1797"/>
                    </a:lnTo>
                    <a:lnTo>
                      <a:pt x="62" y="1722"/>
                    </a:lnTo>
                    <a:lnTo>
                      <a:pt x="90" y="1651"/>
                    </a:lnTo>
                    <a:lnTo>
                      <a:pt x="124" y="1581"/>
                    </a:lnTo>
                    <a:lnTo>
                      <a:pt x="161" y="1514"/>
                    </a:lnTo>
                    <a:lnTo>
                      <a:pt x="204" y="1451"/>
                    </a:lnTo>
                    <a:lnTo>
                      <a:pt x="250" y="1391"/>
                    </a:lnTo>
                    <a:lnTo>
                      <a:pt x="301" y="1334"/>
                    </a:lnTo>
                    <a:lnTo>
                      <a:pt x="355" y="1281"/>
                    </a:lnTo>
                    <a:lnTo>
                      <a:pt x="413" y="1231"/>
                    </a:lnTo>
                    <a:lnTo>
                      <a:pt x="474" y="1185"/>
                    </a:lnTo>
                    <a:lnTo>
                      <a:pt x="539" y="1144"/>
                    </a:lnTo>
                    <a:lnTo>
                      <a:pt x="605" y="1108"/>
                    </a:lnTo>
                    <a:lnTo>
                      <a:pt x="675" y="1075"/>
                    </a:lnTo>
                    <a:lnTo>
                      <a:pt x="748" y="1048"/>
                    </a:lnTo>
                    <a:lnTo>
                      <a:pt x="823" y="1026"/>
                    </a:lnTo>
                    <a:lnTo>
                      <a:pt x="775" y="995"/>
                    </a:lnTo>
                    <a:lnTo>
                      <a:pt x="731" y="959"/>
                    </a:lnTo>
                    <a:lnTo>
                      <a:pt x="691" y="920"/>
                    </a:lnTo>
                    <a:lnTo>
                      <a:pt x="656" y="875"/>
                    </a:lnTo>
                    <a:lnTo>
                      <a:pt x="625" y="829"/>
                    </a:lnTo>
                    <a:lnTo>
                      <a:pt x="598" y="778"/>
                    </a:lnTo>
                    <a:lnTo>
                      <a:pt x="577" y="725"/>
                    </a:lnTo>
                    <a:lnTo>
                      <a:pt x="561" y="669"/>
                    </a:lnTo>
                    <a:lnTo>
                      <a:pt x="552" y="611"/>
                    </a:lnTo>
                    <a:lnTo>
                      <a:pt x="549" y="551"/>
                    </a:lnTo>
                    <a:lnTo>
                      <a:pt x="552" y="491"/>
                    </a:lnTo>
                    <a:lnTo>
                      <a:pt x="561" y="433"/>
                    </a:lnTo>
                    <a:lnTo>
                      <a:pt x="577" y="377"/>
                    </a:lnTo>
                    <a:lnTo>
                      <a:pt x="598" y="324"/>
                    </a:lnTo>
                    <a:lnTo>
                      <a:pt x="625" y="273"/>
                    </a:lnTo>
                    <a:lnTo>
                      <a:pt x="655" y="225"/>
                    </a:lnTo>
                    <a:lnTo>
                      <a:pt x="691" y="182"/>
                    </a:lnTo>
                    <a:lnTo>
                      <a:pt x="730" y="142"/>
                    </a:lnTo>
                    <a:lnTo>
                      <a:pt x="774" y="106"/>
                    </a:lnTo>
                    <a:lnTo>
                      <a:pt x="822" y="75"/>
                    </a:lnTo>
                    <a:lnTo>
                      <a:pt x="872" y="49"/>
                    </a:lnTo>
                    <a:lnTo>
                      <a:pt x="925" y="28"/>
                    </a:lnTo>
                    <a:lnTo>
                      <a:pt x="981" y="13"/>
                    </a:lnTo>
                    <a:lnTo>
                      <a:pt x="1039" y="3"/>
                    </a:lnTo>
                    <a:lnTo>
                      <a:pt x="10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3008" y="801"/>
                <a:ext cx="124" cy="171"/>
              </a:xfrm>
              <a:custGeom>
                <a:avLst/>
                <a:gdLst>
                  <a:gd name="T0" fmla="*/ 1033 w 1356"/>
                  <a:gd name="T1" fmla="*/ 10 h 1871"/>
                  <a:gd name="T2" fmla="*/ 1168 w 1356"/>
                  <a:gd name="T3" fmla="*/ 58 h 1871"/>
                  <a:gd name="T4" fmla="*/ 1284 w 1356"/>
                  <a:gd name="T5" fmla="*/ 143 h 1871"/>
                  <a:gd name="T6" fmla="*/ 1353 w 1356"/>
                  <a:gd name="T7" fmla="*/ 232 h 1871"/>
                  <a:gd name="T8" fmla="*/ 1351 w 1356"/>
                  <a:gd name="T9" fmla="*/ 273 h 1871"/>
                  <a:gd name="T10" fmla="*/ 1319 w 1356"/>
                  <a:gd name="T11" fmla="*/ 301 h 1871"/>
                  <a:gd name="T12" fmla="*/ 1277 w 1356"/>
                  <a:gd name="T13" fmla="*/ 298 h 1871"/>
                  <a:gd name="T14" fmla="*/ 1230 w 1356"/>
                  <a:gd name="T15" fmla="*/ 246 h 1871"/>
                  <a:gd name="T16" fmla="*/ 1135 w 1356"/>
                  <a:gd name="T17" fmla="*/ 166 h 1871"/>
                  <a:gd name="T18" fmla="*/ 1019 w 1356"/>
                  <a:gd name="T19" fmla="*/ 119 h 1871"/>
                  <a:gd name="T20" fmla="*/ 887 w 1356"/>
                  <a:gd name="T21" fmla="*/ 113 h 1871"/>
                  <a:gd name="T22" fmla="*/ 755 w 1356"/>
                  <a:gd name="T23" fmla="*/ 155 h 1871"/>
                  <a:gd name="T24" fmla="*/ 648 w 1356"/>
                  <a:gd name="T25" fmla="*/ 239 h 1871"/>
                  <a:gd name="T26" fmla="*/ 576 w 1356"/>
                  <a:gd name="T27" fmla="*/ 356 h 1871"/>
                  <a:gd name="T28" fmla="*/ 551 w 1356"/>
                  <a:gd name="T29" fmla="*/ 495 h 1871"/>
                  <a:gd name="T30" fmla="*/ 576 w 1356"/>
                  <a:gd name="T31" fmla="*/ 634 h 1871"/>
                  <a:gd name="T32" fmla="*/ 648 w 1356"/>
                  <a:gd name="T33" fmla="*/ 751 h 1871"/>
                  <a:gd name="T34" fmla="*/ 755 w 1356"/>
                  <a:gd name="T35" fmla="*/ 835 h 1871"/>
                  <a:gd name="T36" fmla="*/ 887 w 1356"/>
                  <a:gd name="T37" fmla="*/ 878 h 1871"/>
                  <a:gd name="T38" fmla="*/ 968 w 1356"/>
                  <a:gd name="T39" fmla="*/ 891 h 1871"/>
                  <a:gd name="T40" fmla="*/ 991 w 1356"/>
                  <a:gd name="T41" fmla="*/ 936 h 1871"/>
                  <a:gd name="T42" fmla="*/ 968 w 1356"/>
                  <a:gd name="T43" fmla="*/ 980 h 1871"/>
                  <a:gd name="T44" fmla="*/ 865 w 1356"/>
                  <a:gd name="T45" fmla="*/ 994 h 1871"/>
                  <a:gd name="T46" fmla="*/ 662 w 1356"/>
                  <a:gd name="T47" fmla="*/ 1037 h 1871"/>
                  <a:gd name="T48" fmla="*/ 481 w 1356"/>
                  <a:gd name="T49" fmla="*/ 1128 h 1871"/>
                  <a:gd name="T50" fmla="*/ 329 w 1356"/>
                  <a:gd name="T51" fmla="*/ 1257 h 1871"/>
                  <a:gd name="T52" fmla="*/ 213 w 1356"/>
                  <a:gd name="T53" fmla="*/ 1419 h 1871"/>
                  <a:gd name="T54" fmla="*/ 137 w 1356"/>
                  <a:gd name="T55" fmla="*/ 1608 h 1871"/>
                  <a:gd name="T56" fmla="*/ 110 w 1356"/>
                  <a:gd name="T57" fmla="*/ 1816 h 1871"/>
                  <a:gd name="T58" fmla="*/ 88 w 1356"/>
                  <a:gd name="T59" fmla="*/ 1860 h 1871"/>
                  <a:gd name="T60" fmla="*/ 37 w 1356"/>
                  <a:gd name="T61" fmla="*/ 1869 h 1871"/>
                  <a:gd name="T62" fmla="*/ 3 w 1356"/>
                  <a:gd name="T63" fmla="*/ 1834 h 1871"/>
                  <a:gd name="T64" fmla="*/ 14 w 1356"/>
                  <a:gd name="T65" fmla="*/ 1659 h 1871"/>
                  <a:gd name="T66" fmla="*/ 79 w 1356"/>
                  <a:gd name="T67" fmla="*/ 1442 h 1871"/>
                  <a:gd name="T68" fmla="*/ 192 w 1356"/>
                  <a:gd name="T69" fmla="*/ 1249 h 1871"/>
                  <a:gd name="T70" fmla="*/ 346 w 1356"/>
                  <a:gd name="T71" fmla="*/ 1090 h 1871"/>
                  <a:gd name="T72" fmla="*/ 535 w 1356"/>
                  <a:gd name="T73" fmla="*/ 971 h 1871"/>
                  <a:gd name="T74" fmla="*/ 636 w 1356"/>
                  <a:gd name="T75" fmla="*/ 889 h 1871"/>
                  <a:gd name="T76" fmla="*/ 532 w 1356"/>
                  <a:gd name="T77" fmla="*/ 782 h 1871"/>
                  <a:gd name="T78" fmla="*/ 464 w 1356"/>
                  <a:gd name="T79" fmla="*/ 649 h 1871"/>
                  <a:gd name="T80" fmla="*/ 441 w 1356"/>
                  <a:gd name="T81" fmla="*/ 495 h 1871"/>
                  <a:gd name="T82" fmla="*/ 466 w 1356"/>
                  <a:gd name="T83" fmla="*/ 339 h 1871"/>
                  <a:gd name="T84" fmla="*/ 536 w 1356"/>
                  <a:gd name="T85" fmla="*/ 203 h 1871"/>
                  <a:gd name="T86" fmla="*/ 644 w 1356"/>
                  <a:gd name="T87" fmla="*/ 96 h 1871"/>
                  <a:gd name="T88" fmla="*/ 780 w 1356"/>
                  <a:gd name="T89" fmla="*/ 26 h 1871"/>
                  <a:gd name="T90" fmla="*/ 936 w 1356"/>
                  <a:gd name="T91" fmla="*/ 0 h 1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6" h="1871">
                    <a:moveTo>
                      <a:pt x="936" y="0"/>
                    </a:moveTo>
                    <a:lnTo>
                      <a:pt x="985" y="3"/>
                    </a:lnTo>
                    <a:lnTo>
                      <a:pt x="1033" y="10"/>
                    </a:lnTo>
                    <a:lnTo>
                      <a:pt x="1080" y="21"/>
                    </a:lnTo>
                    <a:lnTo>
                      <a:pt x="1125" y="37"/>
                    </a:lnTo>
                    <a:lnTo>
                      <a:pt x="1168" y="58"/>
                    </a:lnTo>
                    <a:lnTo>
                      <a:pt x="1210" y="83"/>
                    </a:lnTo>
                    <a:lnTo>
                      <a:pt x="1248" y="111"/>
                    </a:lnTo>
                    <a:lnTo>
                      <a:pt x="1284" y="143"/>
                    </a:lnTo>
                    <a:lnTo>
                      <a:pt x="1317" y="179"/>
                    </a:lnTo>
                    <a:lnTo>
                      <a:pt x="1347" y="218"/>
                    </a:lnTo>
                    <a:lnTo>
                      <a:pt x="1353" y="232"/>
                    </a:lnTo>
                    <a:lnTo>
                      <a:pt x="1356" y="245"/>
                    </a:lnTo>
                    <a:lnTo>
                      <a:pt x="1355" y="260"/>
                    </a:lnTo>
                    <a:lnTo>
                      <a:pt x="1351" y="273"/>
                    </a:lnTo>
                    <a:lnTo>
                      <a:pt x="1343" y="285"/>
                    </a:lnTo>
                    <a:lnTo>
                      <a:pt x="1332" y="295"/>
                    </a:lnTo>
                    <a:lnTo>
                      <a:pt x="1319" y="301"/>
                    </a:lnTo>
                    <a:lnTo>
                      <a:pt x="1304" y="304"/>
                    </a:lnTo>
                    <a:lnTo>
                      <a:pt x="1291" y="303"/>
                    </a:lnTo>
                    <a:lnTo>
                      <a:pt x="1277" y="298"/>
                    </a:lnTo>
                    <a:lnTo>
                      <a:pt x="1265" y="291"/>
                    </a:lnTo>
                    <a:lnTo>
                      <a:pt x="1255" y="280"/>
                    </a:lnTo>
                    <a:lnTo>
                      <a:pt x="1230" y="246"/>
                    </a:lnTo>
                    <a:lnTo>
                      <a:pt x="1201" y="215"/>
                    </a:lnTo>
                    <a:lnTo>
                      <a:pt x="1169" y="188"/>
                    </a:lnTo>
                    <a:lnTo>
                      <a:pt x="1135" y="166"/>
                    </a:lnTo>
                    <a:lnTo>
                      <a:pt x="1098" y="146"/>
                    </a:lnTo>
                    <a:lnTo>
                      <a:pt x="1060" y="130"/>
                    </a:lnTo>
                    <a:lnTo>
                      <a:pt x="1019" y="119"/>
                    </a:lnTo>
                    <a:lnTo>
                      <a:pt x="979" y="113"/>
                    </a:lnTo>
                    <a:lnTo>
                      <a:pt x="936" y="110"/>
                    </a:lnTo>
                    <a:lnTo>
                      <a:pt x="887" y="113"/>
                    </a:lnTo>
                    <a:lnTo>
                      <a:pt x="841" y="122"/>
                    </a:lnTo>
                    <a:lnTo>
                      <a:pt x="796" y="137"/>
                    </a:lnTo>
                    <a:lnTo>
                      <a:pt x="755" y="155"/>
                    </a:lnTo>
                    <a:lnTo>
                      <a:pt x="715" y="179"/>
                    </a:lnTo>
                    <a:lnTo>
                      <a:pt x="680" y="207"/>
                    </a:lnTo>
                    <a:lnTo>
                      <a:pt x="648" y="239"/>
                    </a:lnTo>
                    <a:lnTo>
                      <a:pt x="620" y="275"/>
                    </a:lnTo>
                    <a:lnTo>
                      <a:pt x="596" y="315"/>
                    </a:lnTo>
                    <a:lnTo>
                      <a:pt x="576" y="356"/>
                    </a:lnTo>
                    <a:lnTo>
                      <a:pt x="562" y="401"/>
                    </a:lnTo>
                    <a:lnTo>
                      <a:pt x="554" y="448"/>
                    </a:lnTo>
                    <a:lnTo>
                      <a:pt x="551" y="495"/>
                    </a:lnTo>
                    <a:lnTo>
                      <a:pt x="554" y="544"/>
                    </a:lnTo>
                    <a:lnTo>
                      <a:pt x="562" y="590"/>
                    </a:lnTo>
                    <a:lnTo>
                      <a:pt x="576" y="634"/>
                    </a:lnTo>
                    <a:lnTo>
                      <a:pt x="596" y="677"/>
                    </a:lnTo>
                    <a:lnTo>
                      <a:pt x="620" y="715"/>
                    </a:lnTo>
                    <a:lnTo>
                      <a:pt x="648" y="751"/>
                    </a:lnTo>
                    <a:lnTo>
                      <a:pt x="680" y="783"/>
                    </a:lnTo>
                    <a:lnTo>
                      <a:pt x="715" y="811"/>
                    </a:lnTo>
                    <a:lnTo>
                      <a:pt x="755" y="835"/>
                    </a:lnTo>
                    <a:lnTo>
                      <a:pt x="796" y="855"/>
                    </a:lnTo>
                    <a:lnTo>
                      <a:pt x="841" y="868"/>
                    </a:lnTo>
                    <a:lnTo>
                      <a:pt x="887" y="878"/>
                    </a:lnTo>
                    <a:lnTo>
                      <a:pt x="936" y="881"/>
                    </a:lnTo>
                    <a:lnTo>
                      <a:pt x="953" y="883"/>
                    </a:lnTo>
                    <a:lnTo>
                      <a:pt x="968" y="891"/>
                    </a:lnTo>
                    <a:lnTo>
                      <a:pt x="980" y="903"/>
                    </a:lnTo>
                    <a:lnTo>
                      <a:pt x="988" y="918"/>
                    </a:lnTo>
                    <a:lnTo>
                      <a:pt x="991" y="936"/>
                    </a:lnTo>
                    <a:lnTo>
                      <a:pt x="988" y="953"/>
                    </a:lnTo>
                    <a:lnTo>
                      <a:pt x="980" y="968"/>
                    </a:lnTo>
                    <a:lnTo>
                      <a:pt x="968" y="980"/>
                    </a:lnTo>
                    <a:lnTo>
                      <a:pt x="953" y="988"/>
                    </a:lnTo>
                    <a:lnTo>
                      <a:pt x="936" y="991"/>
                    </a:lnTo>
                    <a:lnTo>
                      <a:pt x="865" y="994"/>
                    </a:lnTo>
                    <a:lnTo>
                      <a:pt x="795" y="1002"/>
                    </a:lnTo>
                    <a:lnTo>
                      <a:pt x="728" y="1018"/>
                    </a:lnTo>
                    <a:lnTo>
                      <a:pt x="662" y="1037"/>
                    </a:lnTo>
                    <a:lnTo>
                      <a:pt x="599" y="1062"/>
                    </a:lnTo>
                    <a:lnTo>
                      <a:pt x="539" y="1092"/>
                    </a:lnTo>
                    <a:lnTo>
                      <a:pt x="481" y="1128"/>
                    </a:lnTo>
                    <a:lnTo>
                      <a:pt x="427" y="1166"/>
                    </a:lnTo>
                    <a:lnTo>
                      <a:pt x="376" y="1209"/>
                    </a:lnTo>
                    <a:lnTo>
                      <a:pt x="329" y="1257"/>
                    </a:lnTo>
                    <a:lnTo>
                      <a:pt x="286" y="1308"/>
                    </a:lnTo>
                    <a:lnTo>
                      <a:pt x="247" y="1362"/>
                    </a:lnTo>
                    <a:lnTo>
                      <a:pt x="213" y="1419"/>
                    </a:lnTo>
                    <a:lnTo>
                      <a:pt x="183" y="1480"/>
                    </a:lnTo>
                    <a:lnTo>
                      <a:pt x="157" y="1542"/>
                    </a:lnTo>
                    <a:lnTo>
                      <a:pt x="137" y="1608"/>
                    </a:lnTo>
                    <a:lnTo>
                      <a:pt x="122" y="1676"/>
                    </a:lnTo>
                    <a:lnTo>
                      <a:pt x="113" y="1745"/>
                    </a:lnTo>
                    <a:lnTo>
                      <a:pt x="110" y="1816"/>
                    </a:lnTo>
                    <a:lnTo>
                      <a:pt x="108" y="1834"/>
                    </a:lnTo>
                    <a:lnTo>
                      <a:pt x="100" y="1849"/>
                    </a:lnTo>
                    <a:lnTo>
                      <a:pt x="88" y="1860"/>
                    </a:lnTo>
                    <a:lnTo>
                      <a:pt x="73" y="1869"/>
                    </a:lnTo>
                    <a:lnTo>
                      <a:pt x="55" y="1871"/>
                    </a:lnTo>
                    <a:lnTo>
                      <a:pt x="37" y="1869"/>
                    </a:lnTo>
                    <a:lnTo>
                      <a:pt x="23" y="1860"/>
                    </a:lnTo>
                    <a:lnTo>
                      <a:pt x="10" y="1849"/>
                    </a:lnTo>
                    <a:lnTo>
                      <a:pt x="3" y="1834"/>
                    </a:lnTo>
                    <a:lnTo>
                      <a:pt x="0" y="1816"/>
                    </a:lnTo>
                    <a:lnTo>
                      <a:pt x="3" y="1737"/>
                    </a:lnTo>
                    <a:lnTo>
                      <a:pt x="14" y="1659"/>
                    </a:lnTo>
                    <a:lnTo>
                      <a:pt x="29" y="1585"/>
                    </a:lnTo>
                    <a:lnTo>
                      <a:pt x="51" y="1512"/>
                    </a:lnTo>
                    <a:lnTo>
                      <a:pt x="79" y="1442"/>
                    </a:lnTo>
                    <a:lnTo>
                      <a:pt x="111" y="1374"/>
                    </a:lnTo>
                    <a:lnTo>
                      <a:pt x="149" y="1310"/>
                    </a:lnTo>
                    <a:lnTo>
                      <a:pt x="192" y="1249"/>
                    </a:lnTo>
                    <a:lnTo>
                      <a:pt x="240" y="1192"/>
                    </a:lnTo>
                    <a:lnTo>
                      <a:pt x="291" y="1139"/>
                    </a:lnTo>
                    <a:lnTo>
                      <a:pt x="346" y="1090"/>
                    </a:lnTo>
                    <a:lnTo>
                      <a:pt x="406" y="1046"/>
                    </a:lnTo>
                    <a:lnTo>
                      <a:pt x="470" y="1005"/>
                    </a:lnTo>
                    <a:lnTo>
                      <a:pt x="535" y="971"/>
                    </a:lnTo>
                    <a:lnTo>
                      <a:pt x="604" y="941"/>
                    </a:lnTo>
                    <a:lnTo>
                      <a:pt x="676" y="917"/>
                    </a:lnTo>
                    <a:lnTo>
                      <a:pt x="636" y="889"/>
                    </a:lnTo>
                    <a:lnTo>
                      <a:pt x="597" y="857"/>
                    </a:lnTo>
                    <a:lnTo>
                      <a:pt x="563" y="821"/>
                    </a:lnTo>
                    <a:lnTo>
                      <a:pt x="532" y="782"/>
                    </a:lnTo>
                    <a:lnTo>
                      <a:pt x="505" y="740"/>
                    </a:lnTo>
                    <a:lnTo>
                      <a:pt x="483" y="695"/>
                    </a:lnTo>
                    <a:lnTo>
                      <a:pt x="464" y="649"/>
                    </a:lnTo>
                    <a:lnTo>
                      <a:pt x="451" y="599"/>
                    </a:lnTo>
                    <a:lnTo>
                      <a:pt x="444" y="548"/>
                    </a:lnTo>
                    <a:lnTo>
                      <a:pt x="441" y="495"/>
                    </a:lnTo>
                    <a:lnTo>
                      <a:pt x="444" y="441"/>
                    </a:lnTo>
                    <a:lnTo>
                      <a:pt x="452" y="389"/>
                    </a:lnTo>
                    <a:lnTo>
                      <a:pt x="466" y="339"/>
                    </a:lnTo>
                    <a:lnTo>
                      <a:pt x="484" y="291"/>
                    </a:lnTo>
                    <a:lnTo>
                      <a:pt x="508" y="245"/>
                    </a:lnTo>
                    <a:lnTo>
                      <a:pt x="536" y="203"/>
                    </a:lnTo>
                    <a:lnTo>
                      <a:pt x="568" y="163"/>
                    </a:lnTo>
                    <a:lnTo>
                      <a:pt x="604" y="128"/>
                    </a:lnTo>
                    <a:lnTo>
                      <a:pt x="644" y="96"/>
                    </a:lnTo>
                    <a:lnTo>
                      <a:pt x="686" y="68"/>
                    </a:lnTo>
                    <a:lnTo>
                      <a:pt x="731" y="44"/>
                    </a:lnTo>
                    <a:lnTo>
                      <a:pt x="780" y="26"/>
                    </a:lnTo>
                    <a:lnTo>
                      <a:pt x="829" y="11"/>
                    </a:lnTo>
                    <a:lnTo>
                      <a:pt x="882" y="3"/>
                    </a:lnTo>
                    <a:lnTo>
                      <a:pt x="9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3185" y="801"/>
                <a:ext cx="123" cy="171"/>
              </a:xfrm>
              <a:custGeom>
                <a:avLst/>
                <a:gdLst>
                  <a:gd name="T0" fmla="*/ 530 w 1359"/>
                  <a:gd name="T1" fmla="*/ 11 h 1871"/>
                  <a:gd name="T2" fmla="*/ 674 w 1359"/>
                  <a:gd name="T3" fmla="*/ 68 h 1871"/>
                  <a:gd name="T4" fmla="*/ 792 w 1359"/>
                  <a:gd name="T5" fmla="*/ 163 h 1871"/>
                  <a:gd name="T6" fmla="*/ 875 w 1359"/>
                  <a:gd name="T7" fmla="*/ 291 h 1871"/>
                  <a:gd name="T8" fmla="*/ 916 w 1359"/>
                  <a:gd name="T9" fmla="*/ 441 h 1871"/>
                  <a:gd name="T10" fmla="*/ 908 w 1359"/>
                  <a:gd name="T11" fmla="*/ 599 h 1871"/>
                  <a:gd name="T12" fmla="*/ 854 w 1359"/>
                  <a:gd name="T13" fmla="*/ 740 h 1871"/>
                  <a:gd name="T14" fmla="*/ 762 w 1359"/>
                  <a:gd name="T15" fmla="*/ 857 h 1871"/>
                  <a:gd name="T16" fmla="*/ 754 w 1359"/>
                  <a:gd name="T17" fmla="*/ 941 h 1871"/>
                  <a:gd name="T18" fmla="*/ 954 w 1359"/>
                  <a:gd name="T19" fmla="*/ 1046 h 1871"/>
                  <a:gd name="T20" fmla="*/ 1120 w 1359"/>
                  <a:gd name="T21" fmla="*/ 1192 h 1871"/>
                  <a:gd name="T22" fmla="*/ 1248 w 1359"/>
                  <a:gd name="T23" fmla="*/ 1374 h 1871"/>
                  <a:gd name="T24" fmla="*/ 1331 w 1359"/>
                  <a:gd name="T25" fmla="*/ 1585 h 1871"/>
                  <a:gd name="T26" fmla="*/ 1359 w 1359"/>
                  <a:gd name="T27" fmla="*/ 1816 h 1871"/>
                  <a:gd name="T28" fmla="*/ 1337 w 1359"/>
                  <a:gd name="T29" fmla="*/ 1860 h 1871"/>
                  <a:gd name="T30" fmla="*/ 1287 w 1359"/>
                  <a:gd name="T31" fmla="*/ 1869 h 1871"/>
                  <a:gd name="T32" fmla="*/ 1252 w 1359"/>
                  <a:gd name="T33" fmla="*/ 1834 h 1871"/>
                  <a:gd name="T34" fmla="*/ 1238 w 1359"/>
                  <a:gd name="T35" fmla="*/ 1676 h 1871"/>
                  <a:gd name="T36" fmla="*/ 1177 w 1359"/>
                  <a:gd name="T37" fmla="*/ 1480 h 1871"/>
                  <a:gd name="T38" fmla="*/ 1074 w 1359"/>
                  <a:gd name="T39" fmla="*/ 1308 h 1871"/>
                  <a:gd name="T40" fmla="*/ 933 w 1359"/>
                  <a:gd name="T41" fmla="*/ 1166 h 1871"/>
                  <a:gd name="T42" fmla="*/ 761 w 1359"/>
                  <a:gd name="T43" fmla="*/ 1062 h 1871"/>
                  <a:gd name="T44" fmla="*/ 565 w 1359"/>
                  <a:gd name="T45" fmla="*/ 1002 h 1871"/>
                  <a:gd name="T46" fmla="*/ 406 w 1359"/>
                  <a:gd name="T47" fmla="*/ 988 h 1871"/>
                  <a:gd name="T48" fmla="*/ 372 w 1359"/>
                  <a:gd name="T49" fmla="*/ 953 h 1871"/>
                  <a:gd name="T50" fmla="*/ 379 w 1359"/>
                  <a:gd name="T51" fmla="*/ 903 h 1871"/>
                  <a:gd name="T52" fmla="*/ 424 w 1359"/>
                  <a:gd name="T53" fmla="*/ 881 h 1871"/>
                  <a:gd name="T54" fmla="*/ 563 w 1359"/>
                  <a:gd name="T55" fmla="*/ 855 h 1871"/>
                  <a:gd name="T56" fmla="*/ 680 w 1359"/>
                  <a:gd name="T57" fmla="*/ 783 h 1871"/>
                  <a:gd name="T58" fmla="*/ 764 w 1359"/>
                  <a:gd name="T59" fmla="*/ 677 h 1871"/>
                  <a:gd name="T60" fmla="*/ 806 w 1359"/>
                  <a:gd name="T61" fmla="*/ 544 h 1871"/>
                  <a:gd name="T62" fmla="*/ 797 w 1359"/>
                  <a:gd name="T63" fmla="*/ 401 h 1871"/>
                  <a:gd name="T64" fmla="*/ 740 w 1359"/>
                  <a:gd name="T65" fmla="*/ 275 h 1871"/>
                  <a:gd name="T66" fmla="*/ 644 w 1359"/>
                  <a:gd name="T67" fmla="*/ 179 h 1871"/>
                  <a:gd name="T68" fmla="*/ 518 w 1359"/>
                  <a:gd name="T69" fmla="*/ 122 h 1871"/>
                  <a:gd name="T70" fmla="*/ 380 w 1359"/>
                  <a:gd name="T71" fmla="*/ 113 h 1871"/>
                  <a:gd name="T72" fmla="*/ 259 w 1359"/>
                  <a:gd name="T73" fmla="*/ 147 h 1871"/>
                  <a:gd name="T74" fmla="*/ 155 w 1359"/>
                  <a:gd name="T75" fmla="*/ 218 h 1871"/>
                  <a:gd name="T76" fmla="*/ 91 w 1359"/>
                  <a:gd name="T77" fmla="*/ 296 h 1871"/>
                  <a:gd name="T78" fmla="*/ 53 w 1359"/>
                  <a:gd name="T79" fmla="*/ 310 h 1871"/>
                  <a:gd name="T80" fmla="*/ 13 w 1359"/>
                  <a:gd name="T81" fmla="*/ 291 h 1871"/>
                  <a:gd name="T82" fmla="*/ 0 w 1359"/>
                  <a:gd name="T83" fmla="*/ 252 h 1871"/>
                  <a:gd name="T84" fmla="*/ 38 w 1359"/>
                  <a:gd name="T85" fmla="*/ 184 h 1871"/>
                  <a:gd name="T86" fmla="*/ 146 w 1359"/>
                  <a:gd name="T87" fmla="*/ 85 h 1871"/>
                  <a:gd name="T88" fmla="*/ 278 w 1359"/>
                  <a:gd name="T89" fmla="*/ 21 h 1871"/>
                  <a:gd name="T90" fmla="*/ 424 w 1359"/>
                  <a:gd name="T91" fmla="*/ 0 h 1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9" h="1871">
                    <a:moveTo>
                      <a:pt x="424" y="0"/>
                    </a:moveTo>
                    <a:lnTo>
                      <a:pt x="478" y="3"/>
                    </a:lnTo>
                    <a:lnTo>
                      <a:pt x="530" y="11"/>
                    </a:lnTo>
                    <a:lnTo>
                      <a:pt x="580" y="26"/>
                    </a:lnTo>
                    <a:lnTo>
                      <a:pt x="628" y="44"/>
                    </a:lnTo>
                    <a:lnTo>
                      <a:pt x="674" y="68"/>
                    </a:lnTo>
                    <a:lnTo>
                      <a:pt x="716" y="96"/>
                    </a:lnTo>
                    <a:lnTo>
                      <a:pt x="755" y="128"/>
                    </a:lnTo>
                    <a:lnTo>
                      <a:pt x="792" y="163"/>
                    </a:lnTo>
                    <a:lnTo>
                      <a:pt x="823" y="203"/>
                    </a:lnTo>
                    <a:lnTo>
                      <a:pt x="851" y="245"/>
                    </a:lnTo>
                    <a:lnTo>
                      <a:pt x="875" y="291"/>
                    </a:lnTo>
                    <a:lnTo>
                      <a:pt x="893" y="339"/>
                    </a:lnTo>
                    <a:lnTo>
                      <a:pt x="908" y="389"/>
                    </a:lnTo>
                    <a:lnTo>
                      <a:pt x="916" y="441"/>
                    </a:lnTo>
                    <a:lnTo>
                      <a:pt x="919" y="495"/>
                    </a:lnTo>
                    <a:lnTo>
                      <a:pt x="916" y="548"/>
                    </a:lnTo>
                    <a:lnTo>
                      <a:pt x="908" y="599"/>
                    </a:lnTo>
                    <a:lnTo>
                      <a:pt x="894" y="649"/>
                    </a:lnTo>
                    <a:lnTo>
                      <a:pt x="877" y="695"/>
                    </a:lnTo>
                    <a:lnTo>
                      <a:pt x="854" y="740"/>
                    </a:lnTo>
                    <a:lnTo>
                      <a:pt x="827" y="782"/>
                    </a:lnTo>
                    <a:lnTo>
                      <a:pt x="796" y="821"/>
                    </a:lnTo>
                    <a:lnTo>
                      <a:pt x="762" y="857"/>
                    </a:lnTo>
                    <a:lnTo>
                      <a:pt x="724" y="889"/>
                    </a:lnTo>
                    <a:lnTo>
                      <a:pt x="683" y="917"/>
                    </a:lnTo>
                    <a:lnTo>
                      <a:pt x="754" y="941"/>
                    </a:lnTo>
                    <a:lnTo>
                      <a:pt x="824" y="971"/>
                    </a:lnTo>
                    <a:lnTo>
                      <a:pt x="890" y="1005"/>
                    </a:lnTo>
                    <a:lnTo>
                      <a:pt x="954" y="1046"/>
                    </a:lnTo>
                    <a:lnTo>
                      <a:pt x="1013" y="1090"/>
                    </a:lnTo>
                    <a:lnTo>
                      <a:pt x="1069" y="1139"/>
                    </a:lnTo>
                    <a:lnTo>
                      <a:pt x="1120" y="1192"/>
                    </a:lnTo>
                    <a:lnTo>
                      <a:pt x="1167" y="1249"/>
                    </a:lnTo>
                    <a:lnTo>
                      <a:pt x="1211" y="1310"/>
                    </a:lnTo>
                    <a:lnTo>
                      <a:pt x="1248" y="1374"/>
                    </a:lnTo>
                    <a:lnTo>
                      <a:pt x="1281" y="1442"/>
                    </a:lnTo>
                    <a:lnTo>
                      <a:pt x="1308" y="1512"/>
                    </a:lnTo>
                    <a:lnTo>
                      <a:pt x="1331" y="1585"/>
                    </a:lnTo>
                    <a:lnTo>
                      <a:pt x="1346" y="1659"/>
                    </a:lnTo>
                    <a:lnTo>
                      <a:pt x="1356" y="1737"/>
                    </a:lnTo>
                    <a:lnTo>
                      <a:pt x="1359" y="1816"/>
                    </a:lnTo>
                    <a:lnTo>
                      <a:pt x="1357" y="1834"/>
                    </a:lnTo>
                    <a:lnTo>
                      <a:pt x="1348" y="1849"/>
                    </a:lnTo>
                    <a:lnTo>
                      <a:pt x="1337" y="1860"/>
                    </a:lnTo>
                    <a:lnTo>
                      <a:pt x="1322" y="1869"/>
                    </a:lnTo>
                    <a:lnTo>
                      <a:pt x="1304" y="1871"/>
                    </a:lnTo>
                    <a:lnTo>
                      <a:pt x="1287" y="1869"/>
                    </a:lnTo>
                    <a:lnTo>
                      <a:pt x="1272" y="1860"/>
                    </a:lnTo>
                    <a:lnTo>
                      <a:pt x="1260" y="1849"/>
                    </a:lnTo>
                    <a:lnTo>
                      <a:pt x="1252" y="1834"/>
                    </a:lnTo>
                    <a:lnTo>
                      <a:pt x="1249" y="1816"/>
                    </a:lnTo>
                    <a:lnTo>
                      <a:pt x="1246" y="1745"/>
                    </a:lnTo>
                    <a:lnTo>
                      <a:pt x="1238" y="1676"/>
                    </a:lnTo>
                    <a:lnTo>
                      <a:pt x="1223" y="1608"/>
                    </a:lnTo>
                    <a:lnTo>
                      <a:pt x="1202" y="1542"/>
                    </a:lnTo>
                    <a:lnTo>
                      <a:pt x="1177" y="1480"/>
                    </a:lnTo>
                    <a:lnTo>
                      <a:pt x="1147" y="1419"/>
                    </a:lnTo>
                    <a:lnTo>
                      <a:pt x="1113" y="1362"/>
                    </a:lnTo>
                    <a:lnTo>
                      <a:pt x="1074" y="1308"/>
                    </a:lnTo>
                    <a:lnTo>
                      <a:pt x="1030" y="1257"/>
                    </a:lnTo>
                    <a:lnTo>
                      <a:pt x="984" y="1209"/>
                    </a:lnTo>
                    <a:lnTo>
                      <a:pt x="933" y="1166"/>
                    </a:lnTo>
                    <a:lnTo>
                      <a:pt x="878" y="1128"/>
                    </a:lnTo>
                    <a:lnTo>
                      <a:pt x="821" y="1092"/>
                    </a:lnTo>
                    <a:lnTo>
                      <a:pt x="761" y="1062"/>
                    </a:lnTo>
                    <a:lnTo>
                      <a:pt x="697" y="1037"/>
                    </a:lnTo>
                    <a:lnTo>
                      <a:pt x="632" y="1018"/>
                    </a:lnTo>
                    <a:lnTo>
                      <a:pt x="565" y="1002"/>
                    </a:lnTo>
                    <a:lnTo>
                      <a:pt x="495" y="994"/>
                    </a:lnTo>
                    <a:lnTo>
                      <a:pt x="424" y="991"/>
                    </a:lnTo>
                    <a:lnTo>
                      <a:pt x="406" y="988"/>
                    </a:lnTo>
                    <a:lnTo>
                      <a:pt x="392" y="980"/>
                    </a:lnTo>
                    <a:lnTo>
                      <a:pt x="379" y="968"/>
                    </a:lnTo>
                    <a:lnTo>
                      <a:pt x="372" y="953"/>
                    </a:lnTo>
                    <a:lnTo>
                      <a:pt x="369" y="936"/>
                    </a:lnTo>
                    <a:lnTo>
                      <a:pt x="372" y="918"/>
                    </a:lnTo>
                    <a:lnTo>
                      <a:pt x="379" y="903"/>
                    </a:lnTo>
                    <a:lnTo>
                      <a:pt x="392" y="891"/>
                    </a:lnTo>
                    <a:lnTo>
                      <a:pt x="406" y="883"/>
                    </a:lnTo>
                    <a:lnTo>
                      <a:pt x="424" y="881"/>
                    </a:lnTo>
                    <a:lnTo>
                      <a:pt x="472" y="878"/>
                    </a:lnTo>
                    <a:lnTo>
                      <a:pt x="518" y="868"/>
                    </a:lnTo>
                    <a:lnTo>
                      <a:pt x="563" y="855"/>
                    </a:lnTo>
                    <a:lnTo>
                      <a:pt x="605" y="835"/>
                    </a:lnTo>
                    <a:lnTo>
                      <a:pt x="644" y="811"/>
                    </a:lnTo>
                    <a:lnTo>
                      <a:pt x="680" y="783"/>
                    </a:lnTo>
                    <a:lnTo>
                      <a:pt x="712" y="751"/>
                    </a:lnTo>
                    <a:lnTo>
                      <a:pt x="740" y="715"/>
                    </a:lnTo>
                    <a:lnTo>
                      <a:pt x="764" y="677"/>
                    </a:lnTo>
                    <a:lnTo>
                      <a:pt x="783" y="634"/>
                    </a:lnTo>
                    <a:lnTo>
                      <a:pt x="797" y="590"/>
                    </a:lnTo>
                    <a:lnTo>
                      <a:pt x="806" y="544"/>
                    </a:lnTo>
                    <a:lnTo>
                      <a:pt x="809" y="495"/>
                    </a:lnTo>
                    <a:lnTo>
                      <a:pt x="806" y="448"/>
                    </a:lnTo>
                    <a:lnTo>
                      <a:pt x="797" y="401"/>
                    </a:lnTo>
                    <a:lnTo>
                      <a:pt x="783" y="356"/>
                    </a:lnTo>
                    <a:lnTo>
                      <a:pt x="764" y="315"/>
                    </a:lnTo>
                    <a:lnTo>
                      <a:pt x="740" y="275"/>
                    </a:lnTo>
                    <a:lnTo>
                      <a:pt x="712" y="239"/>
                    </a:lnTo>
                    <a:lnTo>
                      <a:pt x="680" y="207"/>
                    </a:lnTo>
                    <a:lnTo>
                      <a:pt x="644" y="179"/>
                    </a:lnTo>
                    <a:lnTo>
                      <a:pt x="605" y="155"/>
                    </a:lnTo>
                    <a:lnTo>
                      <a:pt x="563" y="137"/>
                    </a:lnTo>
                    <a:lnTo>
                      <a:pt x="518" y="122"/>
                    </a:lnTo>
                    <a:lnTo>
                      <a:pt x="472" y="113"/>
                    </a:lnTo>
                    <a:lnTo>
                      <a:pt x="424" y="110"/>
                    </a:lnTo>
                    <a:lnTo>
                      <a:pt x="380" y="113"/>
                    </a:lnTo>
                    <a:lnTo>
                      <a:pt x="339" y="120"/>
                    </a:lnTo>
                    <a:lnTo>
                      <a:pt x="298" y="131"/>
                    </a:lnTo>
                    <a:lnTo>
                      <a:pt x="259" y="147"/>
                    </a:lnTo>
                    <a:lnTo>
                      <a:pt x="222" y="167"/>
                    </a:lnTo>
                    <a:lnTo>
                      <a:pt x="187" y="190"/>
                    </a:lnTo>
                    <a:lnTo>
                      <a:pt x="155" y="218"/>
                    </a:lnTo>
                    <a:lnTo>
                      <a:pt x="126" y="250"/>
                    </a:lnTo>
                    <a:lnTo>
                      <a:pt x="101" y="285"/>
                    </a:lnTo>
                    <a:lnTo>
                      <a:pt x="91" y="296"/>
                    </a:lnTo>
                    <a:lnTo>
                      <a:pt x="80" y="303"/>
                    </a:lnTo>
                    <a:lnTo>
                      <a:pt x="66" y="309"/>
                    </a:lnTo>
                    <a:lnTo>
                      <a:pt x="53" y="310"/>
                    </a:lnTo>
                    <a:lnTo>
                      <a:pt x="38" y="308"/>
                    </a:lnTo>
                    <a:lnTo>
                      <a:pt x="25" y="300"/>
                    </a:lnTo>
                    <a:lnTo>
                      <a:pt x="13" y="291"/>
                    </a:lnTo>
                    <a:lnTo>
                      <a:pt x="6" y="280"/>
                    </a:lnTo>
                    <a:lnTo>
                      <a:pt x="1" y="266"/>
                    </a:lnTo>
                    <a:lnTo>
                      <a:pt x="0" y="252"/>
                    </a:lnTo>
                    <a:lnTo>
                      <a:pt x="3" y="238"/>
                    </a:lnTo>
                    <a:lnTo>
                      <a:pt x="9" y="225"/>
                    </a:lnTo>
                    <a:lnTo>
                      <a:pt x="38" y="184"/>
                    </a:lnTo>
                    <a:lnTo>
                      <a:pt x="71" y="147"/>
                    </a:lnTo>
                    <a:lnTo>
                      <a:pt x="108" y="114"/>
                    </a:lnTo>
                    <a:lnTo>
                      <a:pt x="146" y="85"/>
                    </a:lnTo>
                    <a:lnTo>
                      <a:pt x="187" y="60"/>
                    </a:lnTo>
                    <a:lnTo>
                      <a:pt x="232" y="38"/>
                    </a:lnTo>
                    <a:lnTo>
                      <a:pt x="278" y="21"/>
                    </a:lnTo>
                    <a:lnTo>
                      <a:pt x="325" y="10"/>
                    </a:lnTo>
                    <a:lnTo>
                      <a:pt x="374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Oval 17"/>
            <p:cNvSpPr/>
            <p:nvPr/>
          </p:nvSpPr>
          <p:spPr>
            <a:xfrm>
              <a:off x="4202620" y="4908186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58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861774"/>
          </a:xfrm>
        </p:spPr>
        <p:txBody>
          <a:bodyPr/>
          <a:lstStyle/>
          <a:p>
            <a:r>
              <a:rPr lang="en-US" dirty="0"/>
              <a:t>Most important factors in the students’ decision to attend a particular institution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832138" y="4789284"/>
            <a:ext cx="7282176" cy="287407"/>
          </a:xfrm>
        </p:spPr>
        <p:txBody>
          <a:bodyPr/>
          <a:lstStyle/>
          <a:p>
            <a:r>
              <a:rPr lang="en-US" sz="900" dirty="0"/>
              <a:t>2020 RNL High School Perceptions of College Financing Report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908112"/>
            <a:ext cx="2405465" cy="1765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49" y="1977993"/>
            <a:ext cx="2076753" cy="1625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86" y="2091350"/>
            <a:ext cx="2310285" cy="16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384721"/>
          </a:xfrm>
        </p:spPr>
        <p:txBody>
          <a:bodyPr/>
          <a:lstStyle/>
          <a:p>
            <a:r>
              <a:rPr lang="en-US" sz="2500" dirty="0"/>
              <a:t>How satisfied are college students?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650" t="5974" b="7396"/>
          <a:stretch/>
        </p:blipFill>
        <p:spPr>
          <a:xfrm>
            <a:off x="7038778" y="997136"/>
            <a:ext cx="1802010" cy="3200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551" y="4691605"/>
            <a:ext cx="3526971" cy="30362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r>
              <a:rPr lang="en-US" sz="75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© Copyright 2021 Ruffalo Noel Levitz, LLC</a:t>
            </a:r>
          </a:p>
          <a:p>
            <a:r>
              <a:rPr lang="en-US" sz="75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2021 National Student Satisfaction and Priorities Report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60551" y="867597"/>
          <a:ext cx="5859780" cy="345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49589" y="4345159"/>
            <a:ext cx="51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Percentages indicates the proportion of “satisfied” or “very satisfied” scores</a:t>
            </a:r>
          </a:p>
        </p:txBody>
      </p:sp>
    </p:spTree>
    <p:extLst>
      <p:ext uri="{BB962C8B-B14F-4D97-AF65-F5344CB8AC3E}">
        <p14:creationId xmlns:p14="http://schemas.microsoft.com/office/powerpoint/2010/main" val="8765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666" y="320302"/>
            <a:ext cx="8535988" cy="430887"/>
          </a:xfrm>
        </p:spPr>
        <p:txBody>
          <a:bodyPr/>
          <a:lstStyle/>
          <a:p>
            <a:r>
              <a:rPr lang="en-US" dirty="0"/>
              <a:t>How likely are students to re-enroll?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323" r="2380" b="9836"/>
          <a:stretch/>
        </p:blipFill>
        <p:spPr>
          <a:xfrm>
            <a:off x="7332134" y="928994"/>
            <a:ext cx="1574800" cy="3312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551" y="4691605"/>
            <a:ext cx="3526971" cy="30362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r>
              <a:rPr lang="en-US" sz="75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© Copyright 2021 Ruffalo Noel Levitz, LLC</a:t>
            </a:r>
          </a:p>
          <a:p>
            <a:r>
              <a:rPr lang="en-US" sz="750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2021 National Student Satisfaction and Priorities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589" y="4345159"/>
            <a:ext cx="5508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Percentages indicates the proportion of “probably yes” and “definitely yes” scores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966266" y="850956"/>
          <a:ext cx="5859780" cy="345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18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4DD0-B835-408E-B826-7254287D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738664"/>
          </a:xfrm>
        </p:spPr>
        <p:txBody>
          <a:bodyPr/>
          <a:lstStyle/>
          <a:p>
            <a:r>
              <a:rPr lang="en-US" sz="2400" dirty="0"/>
              <a:t>Most widely used strategies and tactics for student success, retention, and completion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5F487-B0A7-4B42-948C-AD8EB466A5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08595"/>
            <a:ext cx="8382000" cy="29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4DD0-B835-408E-B826-7254287D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738664"/>
          </a:xfrm>
        </p:spPr>
        <p:txBody>
          <a:bodyPr/>
          <a:lstStyle/>
          <a:p>
            <a:r>
              <a:rPr lang="en-US" sz="2400" dirty="0"/>
              <a:t>Most widely used strategies and tactics for student success, retention, and completion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438E2-9242-400F-93D9-3FB7E2C713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91076"/>
            <a:ext cx="8382000" cy="29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4DD0-B835-408E-B826-7254287D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738664"/>
          </a:xfrm>
        </p:spPr>
        <p:txBody>
          <a:bodyPr/>
          <a:lstStyle/>
          <a:p>
            <a:r>
              <a:rPr lang="en-US" sz="2400" dirty="0"/>
              <a:t>Most widely used strategies and tactics for student success, retention, and completion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5914E-EABA-41E9-BE31-8437D0075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83204"/>
            <a:ext cx="8382000" cy="29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FD39C-C7E3-4787-ABB0-16BF0326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1107996"/>
          </a:xfrm>
        </p:spPr>
        <p:txBody>
          <a:bodyPr/>
          <a:lstStyle/>
          <a:p>
            <a:r>
              <a:rPr lang="en-US" sz="2400" dirty="0"/>
              <a:t>Percentage of institutions using a predictive model to</a:t>
            </a:r>
            <a:br>
              <a:rPr lang="en-US" sz="2400" dirty="0"/>
            </a:br>
            <a:r>
              <a:rPr lang="en-US" sz="2400" dirty="0"/>
              <a:t>predict the likelihood of an incoming student persisting</a:t>
            </a:r>
            <a:br>
              <a:rPr lang="en-US" sz="2400" dirty="0"/>
            </a:br>
            <a:r>
              <a:rPr lang="en-US" sz="2400" dirty="0"/>
              <a:t>to degree completion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158C22-577C-489B-A3E9-1493F424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32" y="2152650"/>
            <a:ext cx="7499735" cy="10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EAD276-E36F-4ECC-BD8A-38D7E96582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4800" y="847420"/>
            <a:ext cx="8535988" cy="369332"/>
          </a:xfrm>
        </p:spPr>
        <p:txBody>
          <a:bodyPr/>
          <a:lstStyle/>
          <a:p>
            <a:r>
              <a:rPr lang="en-US" dirty="0"/>
              <a:t>Percentage of institutions where a written plan guides efforts aimed at student success, retention, and completion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E114E6-E393-47AC-A69E-8FB7B537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430887"/>
          </a:xfrm>
        </p:spPr>
        <p:txBody>
          <a:bodyPr/>
          <a:lstStyle/>
          <a:p>
            <a:r>
              <a:rPr lang="en-US" dirty="0"/>
              <a:t>What guides retention planning efforts?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1CF48-AE5D-48BA-B5F5-F602FCC3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3" y="2152650"/>
            <a:ext cx="7461633" cy="11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quarter" idx="36"/>
          </p:nvPr>
        </p:nvSpPr>
        <p:spPr>
          <a:xfrm>
            <a:off x="304800" y="1202500"/>
            <a:ext cx="8535988" cy="30748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Create and execute recruitment and retention plans based off a strategic enrollment plan</a:t>
            </a:r>
          </a:p>
          <a:p>
            <a:r>
              <a:rPr lang="en-US" dirty="0"/>
              <a:t>Identify key retention variables early and often into a student’s enrollment to your institution  </a:t>
            </a:r>
          </a:p>
          <a:p>
            <a:r>
              <a:rPr lang="en-US" dirty="0"/>
              <a:t>What does </a:t>
            </a:r>
            <a:r>
              <a:rPr lang="en-US" b="1" i="1" dirty="0"/>
              <a:t>student success </a:t>
            </a:r>
            <a:r>
              <a:rPr lang="en-US" dirty="0"/>
              <a:t>mean to your institution?  A campus community mission</a:t>
            </a:r>
          </a:p>
          <a:p>
            <a:r>
              <a:rPr lang="en-US" dirty="0"/>
              <a:t>Explore student success coaching models to compliment academic advising </a:t>
            </a:r>
          </a:p>
          <a:p>
            <a:r>
              <a:rPr lang="en-US" dirty="0"/>
              <a:t>Ensure a One-Stop-Shop mentality (both physical location and/or in practices) has been established on campus with financial aid, student accounts, student success offices, and the registrar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430887"/>
          </a:xfrm>
        </p:spPr>
        <p:txBody>
          <a:bodyPr/>
          <a:lstStyle/>
          <a:p>
            <a:r>
              <a:rPr lang="en-US" dirty="0"/>
              <a:t>Opportunities and Strategies for YOUR Institutions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1876" y="4722643"/>
            <a:ext cx="438912" cy="280590"/>
          </a:xfrm>
          <a:prstGeom prst="rect">
            <a:avLst/>
          </a:prstGeom>
        </p:spPr>
        <p:txBody>
          <a:bodyPr/>
          <a:lstStyle/>
          <a:p>
            <a:pPr algn="ctr"/>
            <a:fld id="{E719F754-D1AA-4A4B-9CCF-5E35C76BBAED}" type="slidenum">
              <a:rPr lang="en-US" smtClean="0"/>
              <a:pPr algn="ctr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430887"/>
          </a:xfrm>
        </p:spPr>
        <p:txBody>
          <a:bodyPr/>
          <a:lstStyle/>
          <a:p>
            <a:r>
              <a:rPr lang="en-US" dirty="0"/>
              <a:t>The Relationship of SEP to ISP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1876" y="4722643"/>
            <a:ext cx="438912" cy="280590"/>
          </a:xfrm>
          <a:prstGeom prst="rect">
            <a:avLst/>
          </a:prstGeom>
        </p:spPr>
        <p:txBody>
          <a:bodyPr/>
          <a:lstStyle/>
          <a:p>
            <a:pPr algn="ctr"/>
            <a:fld id="{E719F754-D1AA-4A4B-9CCF-5E35C76BBAED}" type="slidenum">
              <a:rPr lang="en-US" smtClean="0"/>
              <a:pPr algn="ctr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60EE7D-07DA-4753-9161-CE1F31397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60" y="1574613"/>
            <a:ext cx="8413668" cy="2845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776" y="1051560"/>
            <a:ext cx="8174736" cy="58477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Institutional 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34946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159" t="27352" r="14871" b="16004"/>
          <a:stretch/>
        </p:blipFill>
        <p:spPr>
          <a:xfrm>
            <a:off x="1021311" y="1385962"/>
            <a:ext cx="7104553" cy="3145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013" y="4864929"/>
            <a:ext cx="766980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</a:rPr>
              <a:t>Source: Western Interstate Commission for Higher Education, </a:t>
            </a:r>
            <a:r>
              <a:rPr lang="en-US" sz="700" i="1" dirty="0">
                <a:solidFill>
                  <a:srgbClr val="000000"/>
                </a:solidFill>
              </a:rPr>
              <a:t>Knocking at the College Door, 10</a:t>
            </a:r>
            <a:r>
              <a:rPr lang="en-US" sz="700" i="1" baseline="30000" dirty="0">
                <a:solidFill>
                  <a:srgbClr val="000000"/>
                </a:solidFill>
              </a:rPr>
              <a:t>th</a:t>
            </a:r>
            <a:r>
              <a:rPr lang="en-US" sz="700" i="1" dirty="0">
                <a:solidFill>
                  <a:srgbClr val="000000"/>
                </a:solidFill>
              </a:rPr>
              <a:t> edition, 2020. 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859" y="317987"/>
            <a:ext cx="877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Slowing growth in number of U.S. high school graduates, then decline (U.S. total high school graduates)</a:t>
            </a:r>
          </a:p>
        </p:txBody>
      </p:sp>
    </p:spTree>
    <p:extLst>
      <p:ext uri="{BB962C8B-B14F-4D97-AF65-F5344CB8AC3E}">
        <p14:creationId xmlns:p14="http://schemas.microsoft.com/office/powerpoint/2010/main" val="36104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1876" y="4722643"/>
            <a:ext cx="438912" cy="280590"/>
          </a:xfrm>
          <a:prstGeom prst="rect">
            <a:avLst/>
          </a:prstGeom>
        </p:spPr>
        <p:txBody>
          <a:bodyPr/>
          <a:lstStyle/>
          <a:p>
            <a:fld id="{E719F754-D1AA-4A4B-9CCF-5E35C76BBAE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11" y="1437527"/>
            <a:ext cx="2886456" cy="2268445"/>
          </a:xfrm>
        </p:spPr>
        <p:txBody>
          <a:bodyPr/>
          <a:lstStyle/>
          <a:p>
            <a:r>
              <a:rPr lang="en-US" dirty="0"/>
              <a:t>Strategic Enrollment Planning Scope: The institutional perspective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E5A62-A153-4BA2-A8B3-422B69C0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59" y="440292"/>
            <a:ext cx="4612615" cy="45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sz="quarter" idx="34"/>
          </p:nvPr>
        </p:nvSpPr>
        <p:spPr>
          <a:xfrm>
            <a:off x="4133514" y="1173091"/>
            <a:ext cx="4705604" cy="3510504"/>
          </a:xfrm>
        </p:spPr>
        <p:txBody>
          <a:bodyPr anchor="ctr">
            <a:normAutofit fontScale="92500" lnSpcReduction="20000"/>
          </a:bodyPr>
          <a:lstStyle/>
          <a:p>
            <a:pPr marL="171450" indent="-171450"/>
            <a:r>
              <a:rPr lang="en-US" b="1" dirty="0">
                <a:solidFill>
                  <a:schemeClr val="accent1"/>
                </a:solidFill>
                <a:cs typeface="Arial"/>
              </a:rPr>
              <a:t>Program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dirty="0">
                <a:solidFill>
                  <a:srgbClr val="5B6770"/>
                </a:solidFill>
                <a:effectLst>
                  <a:outerShdw blurRad="38100" dist="12700" dir="5400000" algn="ctr" rotWithShape="0">
                    <a:prstClr val="black">
                      <a:lumMod val="50000"/>
                      <a:lumOff val="50000"/>
                      <a:alpha val="24000"/>
                    </a:prstClr>
                  </a:outerShdw>
                </a:effectLst>
                <a:cs typeface="Arial"/>
              </a:rPr>
              <a:t>(</a:t>
            </a:r>
            <a:r>
              <a:rPr lang="en-US" dirty="0">
                <a:solidFill>
                  <a:srgbClr val="5B6770"/>
                </a:solidFill>
                <a:cs typeface="Arial"/>
              </a:rPr>
              <a:t>academic, co-curricular, services, support)</a:t>
            </a:r>
          </a:p>
          <a:p>
            <a:pPr marL="171450" indent="-171450"/>
            <a:r>
              <a:rPr lang="en-US" b="1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Place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dirty="0">
                <a:solidFill>
                  <a:srgbClr val="5B6770"/>
                </a:solidFill>
                <a:cs typeface="Arial"/>
              </a:rPr>
              <a:t>(on-site, off-site, online, hybrid)</a:t>
            </a:r>
          </a:p>
          <a:p>
            <a:pPr marL="171450" indent="-171450"/>
            <a:r>
              <a:rPr lang="en-US" b="1" dirty="0">
                <a:solidFill>
                  <a:srgbClr val="2763D3"/>
                </a:solidFill>
                <a:cs typeface="Arial"/>
              </a:rPr>
              <a:t>Price and Revenue </a:t>
            </a:r>
            <a:r>
              <a:rPr lang="en-US" dirty="0">
                <a:solidFill>
                  <a:srgbClr val="5B6770"/>
                </a:solidFill>
                <a:cs typeface="Arial"/>
              </a:rPr>
              <a:t>(tuition, fees, discounts, incentives)</a:t>
            </a:r>
          </a:p>
          <a:p>
            <a:pPr marL="171450" indent="-171450"/>
            <a:r>
              <a:rPr lang="en-US" b="1" dirty="0">
                <a:solidFill>
                  <a:srgbClr val="4968C8"/>
                </a:solidFill>
                <a:cs typeface="Arial"/>
              </a:rPr>
              <a:t>Promotion</a:t>
            </a:r>
            <a:r>
              <a:rPr lang="en-US" dirty="0">
                <a:solidFill>
                  <a:srgbClr val="496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dirty="0">
                <a:solidFill>
                  <a:srgbClr val="5B6770"/>
                </a:solidFill>
                <a:cs typeface="Arial"/>
              </a:rPr>
              <a:t>(marketing, recruitment, web presence)</a:t>
            </a:r>
          </a:p>
          <a:p>
            <a:pPr marL="171450" indent="-171450"/>
            <a:r>
              <a:rPr lang="en-US" b="1" dirty="0">
                <a:solidFill>
                  <a:srgbClr val="6B77BC"/>
                </a:solidFill>
                <a:cs typeface="Arial"/>
              </a:rPr>
              <a:t>Purpose and Identity </a:t>
            </a:r>
            <a:r>
              <a:rPr lang="en-US" dirty="0">
                <a:solidFill>
                  <a:srgbClr val="5B6770"/>
                </a:solidFill>
                <a:cs typeface="Arial"/>
              </a:rPr>
              <a:t>(mission, distinctiveness, brand)</a:t>
            </a:r>
          </a:p>
          <a:p>
            <a:pPr marL="171450" indent="-171450"/>
            <a:r>
              <a:rPr lang="en-US" b="1" dirty="0">
                <a:solidFill>
                  <a:srgbClr val="898BB4"/>
                </a:solidFill>
                <a:cs typeface="Arial"/>
              </a:rPr>
              <a:t>Process</a:t>
            </a:r>
            <a:r>
              <a:rPr lang="en-US" dirty="0">
                <a:solidFill>
                  <a:srgbClr val="898B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dirty="0">
                <a:solidFill>
                  <a:srgbClr val="5B6770"/>
                </a:solidFill>
                <a:cs typeface="Arial"/>
              </a:rPr>
              <a:t>(data-informed, integrated planning)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093" y="326295"/>
            <a:ext cx="8530025" cy="430887"/>
          </a:xfrm>
        </p:spPr>
        <p:txBody>
          <a:bodyPr/>
          <a:lstStyle/>
          <a:p>
            <a:r>
              <a:rPr lang="en-US" dirty="0"/>
              <a:t>Strategic Enrollment Planning Involves: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3575" y="1267329"/>
            <a:ext cx="0" cy="33220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/>
        </p:nvGraphicFramePr>
        <p:xfrm>
          <a:off x="-527165" y="1404343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1876" y="4722643"/>
            <a:ext cx="438912" cy="280590"/>
          </a:xfrm>
          <a:prstGeom prst="rect">
            <a:avLst/>
          </a:prstGeom>
        </p:spPr>
        <p:txBody>
          <a:bodyPr/>
          <a:lstStyle/>
          <a:p>
            <a:pPr algn="ctr"/>
            <a:fld id="{E719F754-D1AA-4A4B-9CCF-5E35C76BBAED}" type="slidenum">
              <a:rPr lang="en-US" smtClean="0"/>
              <a:pPr algn="ct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10926" r="34375" b="15000"/>
          <a:stretch/>
        </p:blipFill>
        <p:spPr bwMode="auto">
          <a:xfrm>
            <a:off x="218988" y="806091"/>
            <a:ext cx="2408661" cy="3210738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78185" lon="20339252" rev="4175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49" y="467273"/>
            <a:ext cx="3170233" cy="388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0DB2FC-08C4-4A86-A2B1-86676DD9F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46" t="15544" r="34252" b="5500"/>
          <a:stretch/>
        </p:blipFill>
        <p:spPr>
          <a:xfrm>
            <a:off x="5799108" y="689952"/>
            <a:ext cx="2563829" cy="3454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A8680-244C-4505-92E4-1FA143F4F480}"/>
              </a:ext>
            </a:extLst>
          </p:cNvPr>
          <p:cNvSpPr txBox="1"/>
          <p:nvPr/>
        </p:nvSpPr>
        <p:spPr>
          <a:xfrm>
            <a:off x="5799108" y="4143914"/>
            <a:ext cx="2743200" cy="646331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3rd edition, preview today, ready spring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A6B0F7-8E95-42DB-BB97-5A0DE25E3C1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8457" y="757181"/>
            <a:ext cx="8535988" cy="369332"/>
          </a:xfrm>
        </p:spPr>
        <p:txBody>
          <a:bodyPr/>
          <a:lstStyle/>
          <a:p>
            <a:r>
              <a:rPr lang="en-US" dirty="0"/>
              <a:t>A 360 Degree Approach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9F15BD-416A-443B-83B9-E2E54086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Student Success Solutions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2A776E9-FC3F-4E59-8008-AFF55F33D163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800875" y="1288808"/>
            <a:ext cx="6627392" cy="4115452"/>
          </a:xfrm>
        </p:spPr>
      </p:pic>
    </p:spTree>
    <p:extLst>
      <p:ext uri="{BB962C8B-B14F-4D97-AF65-F5344CB8AC3E}">
        <p14:creationId xmlns:p14="http://schemas.microsoft.com/office/powerpoint/2010/main" val="22737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281E4A-E7EB-49BA-A21D-DFE8F7F73C94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228600" y="1999280"/>
            <a:ext cx="8535988" cy="18210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3F03BF9-F317-450F-853B-92ABC5B4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861774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RNL Results and Experience with Student Retention Strategies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Insights to plan 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6"/>
          </p:nvPr>
        </p:nvSpPr>
        <p:spPr>
          <a:xfrm>
            <a:off x="304801" y="1402079"/>
            <a:ext cx="4076699" cy="34461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2021 RNL E-Expectations Trend Report</a:t>
            </a:r>
          </a:p>
          <a:p>
            <a:r>
              <a:rPr lang="en-US" dirty="0"/>
              <a:t>2020 Marketing and Recruitment Practices for Undergraduate Students</a:t>
            </a:r>
          </a:p>
          <a:p>
            <a:r>
              <a:rPr lang="en-US" dirty="0"/>
              <a:t>2020 Cost of Recruiting an Undergraduate Student Report</a:t>
            </a:r>
          </a:p>
          <a:p>
            <a:r>
              <a:rPr lang="en-US" dirty="0"/>
              <a:t>2020 High School Student Perceptions of College Financing Report</a:t>
            </a:r>
          </a:p>
          <a:p>
            <a:r>
              <a:rPr lang="en-US" dirty="0"/>
              <a:t>E-Expectations of Transfer Students: A 2020 Trend Report</a:t>
            </a:r>
          </a:p>
          <a:p>
            <a:r>
              <a:rPr lang="en-US" dirty="0"/>
              <a:t>2021 Discounting Report for Four-Year Institutions</a:t>
            </a:r>
          </a:p>
          <a:p>
            <a:r>
              <a:rPr lang="en-US" dirty="0"/>
              <a:t>2020 Student Success and Retention Benchmarks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RNL Research and Reports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381500" y="1743075"/>
            <a:ext cx="4181474" cy="2914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 algn="l" defTabSz="914400" rtl="0" eaLnBrk="1" latinLnBrk="0" hangingPunct="1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»"/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2021 Effective Practices for Student Success, Retention, and Completion Report</a:t>
            </a:r>
          </a:p>
          <a:p>
            <a:r>
              <a:rPr lang="en-US" dirty="0"/>
              <a:t>2021 National First-Year Students and Their Motivation to Complete College Report</a:t>
            </a:r>
          </a:p>
          <a:p>
            <a:r>
              <a:rPr lang="en-US" dirty="0"/>
              <a:t>2021 Graduate Student Recruitment Report</a:t>
            </a:r>
          </a:p>
          <a:p>
            <a:r>
              <a:rPr lang="en-US" dirty="0"/>
              <a:t>2021 University Family Survey</a:t>
            </a:r>
          </a:p>
          <a:p>
            <a:r>
              <a:rPr lang="en-US" dirty="0"/>
              <a:t>2019 Parents’ Role in College Planning Report</a:t>
            </a:r>
          </a:p>
          <a:p>
            <a:r>
              <a:rPr lang="en-US" dirty="0"/>
              <a:t>National Adult Student Satisfaction and Priorities Report</a:t>
            </a:r>
          </a:p>
          <a:p>
            <a:r>
              <a:rPr lang="en-US" dirty="0"/>
              <a:t>2020 National Student Satisfaction and Priorities Report</a:t>
            </a:r>
          </a:p>
          <a:p>
            <a:endParaRPr lang="en-US" dirty="0"/>
          </a:p>
        </p:txBody>
      </p:sp>
      <p:pic>
        <p:nvPicPr>
          <p:cNvPr id="9" name="Picture Placeholder 5"/>
          <p:cNvPicPr>
            <a:picLocks noChangeAspect="1"/>
          </p:cNvPicPr>
          <p:nvPr/>
        </p:nvPicPr>
        <p:blipFill>
          <a:blip r:embed="rId2"/>
          <a:srcRect l="2528" r="2528"/>
          <a:stretch>
            <a:fillRect/>
          </a:stretch>
        </p:blipFill>
        <p:spPr>
          <a:xfrm>
            <a:off x="6267715" y="241786"/>
            <a:ext cx="932917" cy="12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52" r="-389" b="20914"/>
          <a:stretch/>
        </p:blipFill>
        <p:spPr>
          <a:xfrm>
            <a:off x="0" y="0"/>
            <a:ext cx="92456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70118"/>
            <a:ext cx="9241971" cy="1250698"/>
          </a:xfrm>
          <a:solidFill>
            <a:srgbClr val="002D5C">
              <a:alpha val="67843"/>
            </a:srgbClr>
          </a:solidFill>
        </p:spPr>
        <p:txBody>
          <a:bodyPr/>
          <a:lstStyle/>
          <a:p>
            <a:pPr algn="ctr"/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9186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6294"/>
            <a:ext cx="8839200" cy="738664"/>
          </a:xfrm>
        </p:spPr>
        <p:txBody>
          <a:bodyPr/>
          <a:lstStyle/>
          <a:p>
            <a:r>
              <a:rPr lang="en-US" sz="2400" dirty="0"/>
              <a:t>The net result…we are and will experience very slow compounded growth rates by historical standards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Source:: 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117542"/>
            <a:ext cx="6858000" cy="6466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grpSp>
        <p:nvGrpSpPr>
          <p:cNvPr id="7" name="Group 72"/>
          <p:cNvGrpSpPr/>
          <p:nvPr/>
        </p:nvGrpSpPr>
        <p:grpSpPr>
          <a:xfrm>
            <a:off x="2372133" y="2208032"/>
            <a:ext cx="2228850" cy="1780556"/>
            <a:chOff x="-152400" y="1671032"/>
            <a:chExt cx="2971800" cy="2374075"/>
          </a:xfrm>
        </p:grpSpPr>
        <p:sp>
          <p:nvSpPr>
            <p:cNvPr id="8" name="Ellipse 98"/>
            <p:cNvSpPr/>
            <p:nvPr/>
          </p:nvSpPr>
          <p:spPr bwMode="auto">
            <a:xfrm>
              <a:off x="-152400" y="3252432"/>
              <a:ext cx="2971800" cy="786168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grpSp>
          <p:nvGrpSpPr>
            <p:cNvPr id="9" name="Group 64"/>
            <p:cNvGrpSpPr/>
            <p:nvPr/>
          </p:nvGrpSpPr>
          <p:grpSpPr>
            <a:xfrm>
              <a:off x="323600" y="1671032"/>
              <a:ext cx="2000250" cy="2374075"/>
              <a:chOff x="323600" y="1671032"/>
              <a:chExt cx="2000250" cy="237407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23600" y="1671032"/>
                <a:ext cx="1981200" cy="1981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Ellipse 100"/>
              <p:cNvSpPr>
                <a:spLocks noChangeArrowheads="1"/>
              </p:cNvSpPr>
              <p:nvPr/>
            </p:nvSpPr>
            <p:spPr bwMode="auto">
              <a:xfrm>
                <a:off x="628399" y="1711607"/>
                <a:ext cx="1295401" cy="1148713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6999"/>
                    </a:srgbClr>
                  </a:gs>
                  <a:gs pos="100000">
                    <a:srgbClr val="8EB4E3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sz="1350" dirty="0">
                  <a:solidFill>
                    <a:srgbClr val="FFFFFF"/>
                  </a:solidFill>
                  <a:latin typeface="Calibri" charset="0"/>
                  <a:ea typeface="ＭＳ Ｐゴシック" pitchFamily="34" charset="-128"/>
                </a:endParaRPr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323600" y="3271232"/>
                <a:ext cx="200025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Oval 12"/>
              <p:cNvSpPr/>
              <p:nvPr/>
            </p:nvSpPr>
            <p:spPr>
              <a:xfrm>
                <a:off x="528450" y="2444907"/>
                <a:ext cx="1600200" cy="1600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  <a:scene3d>
                <a:camera prst="isometricOffAxis1Top">
                  <a:rot lat="17827248" lon="17266539" rev="444444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8200" y="1975832"/>
                <a:ext cx="24630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4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5" name="Group 73"/>
          <p:cNvGrpSpPr/>
          <p:nvPr/>
        </p:nvGrpSpPr>
        <p:grpSpPr>
          <a:xfrm>
            <a:off x="289041" y="2291616"/>
            <a:ext cx="2228850" cy="1775676"/>
            <a:chOff x="2133600" y="1671032"/>
            <a:chExt cx="2971800" cy="2367568"/>
          </a:xfrm>
        </p:grpSpPr>
        <p:sp>
          <p:nvSpPr>
            <p:cNvPr id="16" name="Ellipse 98"/>
            <p:cNvSpPr/>
            <p:nvPr/>
          </p:nvSpPr>
          <p:spPr bwMode="auto">
            <a:xfrm>
              <a:off x="2133600" y="3252432"/>
              <a:ext cx="2971800" cy="786168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grpSp>
          <p:nvGrpSpPr>
            <p:cNvPr id="17" name="Group 65"/>
            <p:cNvGrpSpPr/>
            <p:nvPr/>
          </p:nvGrpSpPr>
          <p:grpSpPr>
            <a:xfrm>
              <a:off x="2609600" y="1671032"/>
              <a:ext cx="2000250" cy="2194240"/>
              <a:chOff x="2609600" y="1671032"/>
              <a:chExt cx="2000250" cy="219424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609600" y="1671032"/>
                <a:ext cx="1981200" cy="19812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  <p:sp>
            <p:nvSpPr>
              <p:cNvPr id="19" name="Ellipse 100"/>
              <p:cNvSpPr>
                <a:spLocks noChangeArrowheads="1"/>
              </p:cNvSpPr>
              <p:nvPr/>
            </p:nvSpPr>
            <p:spPr bwMode="auto">
              <a:xfrm>
                <a:off x="2914399" y="1711607"/>
                <a:ext cx="1295401" cy="1148713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6999"/>
                    </a:srgbClr>
                  </a:gs>
                  <a:gs pos="100000">
                    <a:srgbClr val="8EB4E3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sz="1350" dirty="0">
                  <a:solidFill>
                    <a:srgbClr val="FFFFFF"/>
                  </a:solidFill>
                  <a:latin typeface="Calibri" charset="0"/>
                  <a:ea typeface="ＭＳ Ｐゴシック" pitchFamily="34" charset="-128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609600" y="2966432"/>
                <a:ext cx="2000250" cy="704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Oval 20"/>
              <p:cNvSpPr/>
              <p:nvPr/>
            </p:nvSpPr>
            <p:spPr>
              <a:xfrm>
                <a:off x="2669663" y="1988972"/>
                <a:ext cx="1876300" cy="18763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  <a:scene3d>
                <a:camera prst="isometricOffAxis1Top">
                  <a:rot lat="17827248" lon="17266539" rev="444444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85488" y="1885783"/>
                <a:ext cx="122939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</a:rPr>
                  <a:t>5.6%</a:t>
                </a:r>
              </a:p>
            </p:txBody>
          </p:sp>
        </p:grpSp>
      </p:grpSp>
      <p:grpSp>
        <p:nvGrpSpPr>
          <p:cNvPr id="23" name="Group 69"/>
          <p:cNvGrpSpPr/>
          <p:nvPr/>
        </p:nvGrpSpPr>
        <p:grpSpPr>
          <a:xfrm>
            <a:off x="4236559" y="2145204"/>
            <a:ext cx="2228850" cy="1775676"/>
            <a:chOff x="2133600" y="4261832"/>
            <a:chExt cx="2971800" cy="2367568"/>
          </a:xfrm>
        </p:grpSpPr>
        <p:sp>
          <p:nvSpPr>
            <p:cNvPr id="24" name="Ellipse 98"/>
            <p:cNvSpPr/>
            <p:nvPr/>
          </p:nvSpPr>
          <p:spPr bwMode="auto">
            <a:xfrm>
              <a:off x="2133600" y="5843232"/>
              <a:ext cx="2971800" cy="786168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09600" y="4261832"/>
              <a:ext cx="1981200" cy="19812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26" name="Ellipse 100"/>
            <p:cNvSpPr>
              <a:spLocks noChangeArrowheads="1"/>
            </p:cNvSpPr>
            <p:nvPr/>
          </p:nvSpPr>
          <p:spPr bwMode="auto">
            <a:xfrm>
              <a:off x="2914399" y="4302407"/>
              <a:ext cx="1295401" cy="11487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Calibri" charset="0"/>
                <a:ea typeface="ＭＳ Ｐゴシック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01155" y="4702751"/>
              <a:ext cx="136832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-0.8%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57434" y="1520208"/>
            <a:ext cx="191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1963-1980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46803" y="1485036"/>
            <a:ext cx="1915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2000-2010</a:t>
            </a:r>
          </a:p>
          <a:p>
            <a:pPr algn="ctr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62069" y="1480562"/>
            <a:ext cx="191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2010-2018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82197" y="2485495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3.2%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3000" y="4078344"/>
            <a:ext cx="6880537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71CE"/>
                </a:solidFill>
                <a:latin typeface="Lato Medium" panose="020F0602020204030203" pitchFamily="34" charset="0"/>
                <a:cs typeface="Lato Medium" panose="020F0602020204030203" pitchFamily="34" charset="0"/>
              </a:rPr>
              <a:t>Note: Between 1981 and 1999 the compounded growth rate was 1%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90157" y="1439515"/>
            <a:ext cx="191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2019-2029</a:t>
            </a:r>
          </a:p>
        </p:txBody>
      </p:sp>
      <p:sp>
        <p:nvSpPr>
          <p:cNvPr id="34" name="Oval 33"/>
          <p:cNvSpPr/>
          <p:nvPr/>
        </p:nvSpPr>
        <p:spPr>
          <a:xfrm>
            <a:off x="6822408" y="2140166"/>
            <a:ext cx="1468331" cy="155376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78170" y="2468397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0.24%</a:t>
            </a:r>
          </a:p>
        </p:txBody>
      </p:sp>
    </p:spTree>
    <p:extLst>
      <p:ext uri="{BB962C8B-B14F-4D97-AF65-F5344CB8AC3E}">
        <p14:creationId xmlns:p14="http://schemas.microsoft.com/office/powerpoint/2010/main" val="10090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92400D-55FD-4DDC-94D5-623FFE899D2C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843558" y="1492449"/>
            <a:ext cx="7458075" cy="280749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008BCA-1250-43CB-AF51-6FFD9C2A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8" y="326295"/>
            <a:ext cx="8405812" cy="861774"/>
          </a:xfrm>
        </p:spPr>
        <p:txBody>
          <a:bodyPr/>
          <a:lstStyle/>
          <a:p>
            <a:r>
              <a:rPr lang="en-US" dirty="0"/>
              <a:t>Graduate enrollment is expected to increase slightly over the next several years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1763" y="4727431"/>
            <a:ext cx="3501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rgbClr val="000000"/>
                </a:solidFill>
              </a:rPr>
              <a:t>Source: US Department of Education, Institute of Education Sciences, National Center for Education Statistics, 2018 Digest of Educational Statistics: Table 303.80</a:t>
            </a:r>
          </a:p>
        </p:txBody>
      </p:sp>
    </p:spTree>
    <p:extLst>
      <p:ext uri="{BB962C8B-B14F-4D97-AF65-F5344CB8AC3E}">
        <p14:creationId xmlns:p14="http://schemas.microsoft.com/office/powerpoint/2010/main" val="35667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719F754-D1AA-4A4B-9CCF-5E35C76BBA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26294"/>
            <a:ext cx="8535988" cy="861774"/>
          </a:xfrm>
        </p:spPr>
        <p:txBody>
          <a:bodyPr/>
          <a:lstStyle/>
          <a:p>
            <a:r>
              <a:rPr lang="en-US" dirty="0"/>
              <a:t>More than 1 in 4 entering students questions whether college is worth it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785926" y="4861932"/>
            <a:ext cx="7282176" cy="211349"/>
          </a:xfrm>
        </p:spPr>
        <p:txBody>
          <a:bodyPr/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2021 National First-Year Students and Their Motivations to Complete College Report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273" y="2142956"/>
            <a:ext cx="2103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1CE"/>
                </a:solidFill>
              </a:rPr>
              <a:t>26%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2021 </a:t>
            </a:r>
          </a:p>
          <a:p>
            <a:pPr algn="ctr"/>
            <a:r>
              <a:rPr lang="en-US" dirty="0"/>
              <a:t>Mid-pandemic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0862" y="2142956"/>
            <a:ext cx="2103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1CE"/>
                </a:solidFill>
              </a:rPr>
              <a:t>25%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2019 </a:t>
            </a:r>
          </a:p>
          <a:p>
            <a:pPr algn="ctr"/>
            <a:r>
              <a:rPr lang="en-US" dirty="0"/>
              <a:t>Post-recession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7451" y="2142956"/>
            <a:ext cx="2103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1CE"/>
                </a:solidFill>
              </a:rPr>
              <a:t>17%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2009 </a:t>
            </a:r>
          </a:p>
          <a:p>
            <a:pPr algn="ctr"/>
            <a:r>
              <a:rPr lang="en-US" dirty="0"/>
              <a:t>Mid-recession</a:t>
            </a:r>
          </a:p>
        </p:txBody>
      </p:sp>
    </p:spTree>
    <p:extLst>
      <p:ext uri="{BB962C8B-B14F-4D97-AF65-F5344CB8AC3E}">
        <p14:creationId xmlns:p14="http://schemas.microsoft.com/office/powerpoint/2010/main" val="29281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357509" y="1280811"/>
          <a:ext cx="8284601" cy="3343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1987-88 to 2017-18 (enrollment weighted)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6294"/>
            <a:ext cx="8839200" cy="521126"/>
          </a:xfrm>
        </p:spPr>
        <p:txBody>
          <a:bodyPr/>
          <a:lstStyle/>
          <a:p>
            <a:r>
              <a:rPr lang="en-US" dirty="0"/>
              <a:t>Average tuition and fee charges in constant dollars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Source: Data derived from 2020 Trends in College Pricing. Copyright © 2020, the College Board. </a:t>
            </a:r>
            <a:r>
              <a:rPr lang="en-US" dirty="0">
                <a:hlinkClick r:id="rId4"/>
              </a:rPr>
              <a:t>www.collegeboard.org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Reproduced with permission. This data may not be posted, published, or distributed without permission from the College Board.</a:t>
            </a:r>
          </a:p>
        </p:txBody>
      </p:sp>
    </p:spTree>
    <p:extLst>
      <p:ext uri="{BB962C8B-B14F-4D97-AF65-F5344CB8AC3E}">
        <p14:creationId xmlns:p14="http://schemas.microsoft.com/office/powerpoint/2010/main" val="25223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430" y="326294"/>
            <a:ext cx="8557404" cy="1292662"/>
          </a:xfrm>
        </p:spPr>
        <p:txBody>
          <a:bodyPr/>
          <a:lstStyle/>
          <a:p>
            <a:r>
              <a:rPr lang="en-US" dirty="0"/>
              <a:t>Signs students with greater need may feel they cannot afford higher education and are not applying.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150" y="4866501"/>
            <a:ext cx="372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</a:rPr>
              <a:t>© 2021 Discounting Report for Four-Year Private and Public Institutions</a:t>
            </a:r>
          </a:p>
          <a:p>
            <a:r>
              <a:rPr lang="en-US" sz="600" dirty="0">
                <a:solidFill>
                  <a:srgbClr val="000000"/>
                </a:solidFill>
              </a:rPr>
              <a:t>Ruffalo Noel Levitz, LLC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29" y="1938804"/>
            <a:ext cx="5939162" cy="111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7" y="3286341"/>
            <a:ext cx="6235795" cy="1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1419225" y="754380"/>
            <a:ext cx="6306741" cy="369332"/>
          </a:xfrm>
        </p:spPr>
        <p:txBody>
          <a:bodyPr/>
          <a:lstStyle/>
          <a:p>
            <a:r>
              <a:rPr lang="en-US" dirty="0"/>
              <a:t>The competition factor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7320" y="342901"/>
            <a:ext cx="6309360" cy="430887"/>
          </a:xfrm>
        </p:spPr>
        <p:txBody>
          <a:bodyPr/>
          <a:lstStyle/>
          <a:p>
            <a:r>
              <a:rPr lang="en-US" dirty="0"/>
              <a:t>Illinois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229100" y="4551748"/>
            <a:ext cx="37719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600" dirty="0">
                <a:solidFill>
                  <a:srgbClr val="000000"/>
                </a:solidFill>
                <a:latin typeface="+mj-lt"/>
              </a:rPr>
              <a:t>Sources: </a:t>
            </a:r>
          </a:p>
          <a:p>
            <a:r>
              <a:rPr lang="en-US" sz="600" dirty="0">
                <a:solidFill>
                  <a:srgbClr val="000000"/>
                </a:solidFill>
                <a:latin typeface="+mj-lt"/>
              </a:rPr>
              <a:t>*Western Interstate Commission for Higher Education, </a:t>
            </a:r>
            <a:r>
              <a:rPr lang="en-US" sz="600" i="1" dirty="0">
                <a:solidFill>
                  <a:srgbClr val="000000"/>
                </a:solidFill>
                <a:latin typeface="+mj-lt"/>
              </a:rPr>
              <a:t>Knocking at the College Door: Projections of High School Graduates, 2020, www.knocking.wiche.edu</a:t>
            </a:r>
            <a:endParaRPr lang="en-US" sz="600" dirty="0">
              <a:solidFill>
                <a:srgbClr val="000000"/>
              </a:solidFill>
              <a:latin typeface="+mj-lt"/>
            </a:endParaRPr>
          </a:p>
          <a:p>
            <a:r>
              <a:rPr lang="en-US" sz="600" dirty="0">
                <a:solidFill>
                  <a:srgbClr val="000000"/>
                </a:solidFill>
                <a:latin typeface="+mj-lt"/>
              </a:rPr>
              <a:t>**National Center for Education Statistics, IPEDS, 2020</a:t>
            </a:r>
          </a:p>
          <a:p>
            <a:r>
              <a:rPr lang="en-US" sz="600" dirty="0">
                <a:solidFill>
                  <a:srgbClr val="000000"/>
                </a:solidFill>
                <a:latin typeface="+mj-lt"/>
              </a:rPr>
              <a:t>***National Center for Education Statistics. Freshman Migration Data for 2018-19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C7F78C-867B-44BE-A628-F2EED69CC00D}"/>
              </a:ext>
            </a:extLst>
          </p:cNvPr>
          <p:cNvGraphicFramePr>
            <a:graphicFrameLocks noGrp="1"/>
          </p:cNvGraphicFramePr>
          <p:nvPr/>
        </p:nvGraphicFramePr>
        <p:xfrm>
          <a:off x="1417321" y="1234441"/>
          <a:ext cx="4972049" cy="2745414"/>
        </p:xfrm>
        <a:graphic>
          <a:graphicData uri="http://schemas.openxmlformats.org/drawingml/2006/table">
            <a:tbl>
              <a:tblPr/>
              <a:tblGrid>
                <a:gridCol w="2306621">
                  <a:extLst>
                    <a:ext uri="{9D8B030D-6E8A-4147-A177-3AD203B41FA5}">
                      <a16:colId xmlns:a16="http://schemas.microsoft.com/office/drawing/2014/main" val="1908256747"/>
                    </a:ext>
                  </a:extLst>
                </a:gridCol>
                <a:gridCol w="888476">
                  <a:extLst>
                    <a:ext uri="{9D8B030D-6E8A-4147-A177-3AD203B41FA5}">
                      <a16:colId xmlns:a16="http://schemas.microsoft.com/office/drawing/2014/main" val="1892031653"/>
                    </a:ext>
                  </a:extLst>
                </a:gridCol>
                <a:gridCol w="888476">
                  <a:extLst>
                    <a:ext uri="{9D8B030D-6E8A-4147-A177-3AD203B41FA5}">
                      <a16:colId xmlns:a16="http://schemas.microsoft.com/office/drawing/2014/main" val="2463997637"/>
                    </a:ext>
                  </a:extLst>
                </a:gridCol>
                <a:gridCol w="888476">
                  <a:extLst>
                    <a:ext uri="{9D8B030D-6E8A-4147-A177-3AD203B41FA5}">
                      <a16:colId xmlns:a16="http://schemas.microsoft.com/office/drawing/2014/main" val="1437047518"/>
                    </a:ext>
                  </a:extLst>
                </a:gridCol>
              </a:tblGrid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In-state Counts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Percentage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Rank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033182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2021-22 High School Seniors*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148,830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5th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355627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Institutions of Higher Education**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162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7th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173550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College Continuation***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112,962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75.9%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20th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5783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Leave the State to Go to College***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36,616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24.6%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11th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358205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218748"/>
                  </a:ext>
                </a:extLst>
              </a:tr>
              <a:tr h="3205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Largest Institutions***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In-state Freshman***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Estimated Market Share^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00102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University of Illinois at Urbana-Champaign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5,811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5.14%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059462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University of Illinois at Chicago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3,686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3.26%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58566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Illinois State University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3,573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3.16%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16073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College of DuPage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3,196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2.83%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44526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William Rainey Harper College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2,299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2.04%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920518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2D5C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99861"/>
                  </a:ext>
                </a:extLst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Remaining Students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Remaining Institutions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Lato" panose="020F0502020204030203" pitchFamily="34" charset="0"/>
                        </a:rPr>
                        <a:t>Students Per Institution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14862"/>
                  </a:ext>
                </a:extLst>
              </a:tr>
              <a:tr h="161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57,781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157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368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2D5C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681817"/>
                  </a:ext>
                </a:extLst>
              </a:tr>
            </a:tbl>
          </a:graphicData>
        </a:graphic>
      </p:graphicFrame>
      <p:sp>
        <p:nvSpPr>
          <p:cNvPr id="7" name="Freeform 19">
            <a:extLst>
              <a:ext uri="{FF2B5EF4-FFF2-40B4-BE49-F238E27FC236}">
                <a16:creationId xmlns:a16="http://schemas.microsoft.com/office/drawing/2014/main" id="{6733280A-B297-4193-B4D0-EBA8246B7CB3}"/>
              </a:ext>
            </a:extLst>
          </p:cNvPr>
          <p:cNvSpPr>
            <a:spLocks noChangeAspect="1"/>
          </p:cNvSpPr>
          <p:nvPr/>
        </p:nvSpPr>
        <p:spPr bwMode="auto">
          <a:xfrm>
            <a:off x="6629400" y="342900"/>
            <a:ext cx="1028700" cy="1819636"/>
          </a:xfrm>
          <a:custGeom>
            <a:avLst/>
            <a:gdLst>
              <a:gd name="T0" fmla="*/ 352 w 424"/>
              <a:gd name="T1" fmla="*/ 46 h 750"/>
              <a:gd name="T2" fmla="*/ 367 w 424"/>
              <a:gd name="T3" fmla="*/ 61 h 750"/>
              <a:gd name="T4" fmla="*/ 380 w 424"/>
              <a:gd name="T5" fmla="*/ 91 h 750"/>
              <a:gd name="T6" fmla="*/ 399 w 424"/>
              <a:gd name="T7" fmla="*/ 232 h 750"/>
              <a:gd name="T8" fmla="*/ 412 w 424"/>
              <a:gd name="T9" fmla="*/ 393 h 750"/>
              <a:gd name="T10" fmla="*/ 412 w 424"/>
              <a:gd name="T11" fmla="*/ 420 h 750"/>
              <a:gd name="T12" fmla="*/ 410 w 424"/>
              <a:gd name="T13" fmla="*/ 429 h 750"/>
              <a:gd name="T14" fmla="*/ 409 w 424"/>
              <a:gd name="T15" fmla="*/ 456 h 750"/>
              <a:gd name="T16" fmla="*/ 421 w 424"/>
              <a:gd name="T17" fmla="*/ 471 h 750"/>
              <a:gd name="T18" fmla="*/ 421 w 424"/>
              <a:gd name="T19" fmla="*/ 489 h 750"/>
              <a:gd name="T20" fmla="*/ 422 w 424"/>
              <a:gd name="T21" fmla="*/ 513 h 750"/>
              <a:gd name="T22" fmla="*/ 404 w 424"/>
              <a:gd name="T23" fmla="*/ 548 h 750"/>
              <a:gd name="T24" fmla="*/ 385 w 424"/>
              <a:gd name="T25" fmla="*/ 577 h 750"/>
              <a:gd name="T26" fmla="*/ 384 w 424"/>
              <a:gd name="T27" fmla="*/ 605 h 750"/>
              <a:gd name="T28" fmla="*/ 379 w 424"/>
              <a:gd name="T29" fmla="*/ 627 h 750"/>
              <a:gd name="T30" fmla="*/ 380 w 424"/>
              <a:gd name="T31" fmla="*/ 640 h 750"/>
              <a:gd name="T32" fmla="*/ 377 w 424"/>
              <a:gd name="T33" fmla="*/ 664 h 750"/>
              <a:gd name="T34" fmla="*/ 374 w 424"/>
              <a:gd name="T35" fmla="*/ 681 h 750"/>
              <a:gd name="T36" fmla="*/ 348 w 424"/>
              <a:gd name="T37" fmla="*/ 689 h 750"/>
              <a:gd name="T38" fmla="*/ 342 w 424"/>
              <a:gd name="T39" fmla="*/ 708 h 750"/>
              <a:gd name="T40" fmla="*/ 350 w 424"/>
              <a:gd name="T41" fmla="*/ 731 h 750"/>
              <a:gd name="T42" fmla="*/ 337 w 424"/>
              <a:gd name="T43" fmla="*/ 743 h 750"/>
              <a:gd name="T44" fmla="*/ 316 w 424"/>
              <a:gd name="T45" fmla="*/ 726 h 750"/>
              <a:gd name="T46" fmla="*/ 279 w 424"/>
              <a:gd name="T47" fmla="*/ 728 h 750"/>
              <a:gd name="T48" fmla="*/ 268 w 424"/>
              <a:gd name="T49" fmla="*/ 750 h 750"/>
              <a:gd name="T50" fmla="*/ 237 w 424"/>
              <a:gd name="T51" fmla="*/ 728 h 750"/>
              <a:gd name="T52" fmla="*/ 239 w 424"/>
              <a:gd name="T53" fmla="*/ 701 h 750"/>
              <a:gd name="T54" fmla="*/ 231 w 424"/>
              <a:gd name="T55" fmla="*/ 684 h 750"/>
              <a:gd name="T56" fmla="*/ 226 w 424"/>
              <a:gd name="T57" fmla="*/ 662 h 750"/>
              <a:gd name="T58" fmla="*/ 207 w 424"/>
              <a:gd name="T59" fmla="*/ 650 h 750"/>
              <a:gd name="T60" fmla="*/ 189 w 424"/>
              <a:gd name="T61" fmla="*/ 637 h 750"/>
              <a:gd name="T62" fmla="*/ 179 w 424"/>
              <a:gd name="T63" fmla="*/ 629 h 750"/>
              <a:gd name="T64" fmla="*/ 140 w 424"/>
              <a:gd name="T65" fmla="*/ 598 h 750"/>
              <a:gd name="T66" fmla="*/ 140 w 424"/>
              <a:gd name="T67" fmla="*/ 558 h 750"/>
              <a:gd name="T68" fmla="*/ 148 w 424"/>
              <a:gd name="T69" fmla="*/ 508 h 750"/>
              <a:gd name="T70" fmla="*/ 120 w 424"/>
              <a:gd name="T71" fmla="*/ 501 h 750"/>
              <a:gd name="T72" fmla="*/ 91 w 424"/>
              <a:gd name="T73" fmla="*/ 484 h 750"/>
              <a:gd name="T74" fmla="*/ 56 w 424"/>
              <a:gd name="T75" fmla="*/ 437 h 750"/>
              <a:gd name="T76" fmla="*/ 37 w 424"/>
              <a:gd name="T77" fmla="*/ 417 h 750"/>
              <a:gd name="T78" fmla="*/ 16 w 424"/>
              <a:gd name="T79" fmla="*/ 393 h 750"/>
              <a:gd name="T80" fmla="*/ 0 w 424"/>
              <a:gd name="T81" fmla="*/ 328 h 750"/>
              <a:gd name="T82" fmla="*/ 14 w 424"/>
              <a:gd name="T83" fmla="*/ 306 h 750"/>
              <a:gd name="T84" fmla="*/ 7 w 424"/>
              <a:gd name="T85" fmla="*/ 288 h 750"/>
              <a:gd name="T86" fmla="*/ 32 w 424"/>
              <a:gd name="T87" fmla="*/ 272 h 750"/>
              <a:gd name="T88" fmla="*/ 39 w 424"/>
              <a:gd name="T89" fmla="*/ 251 h 750"/>
              <a:gd name="T90" fmla="*/ 44 w 424"/>
              <a:gd name="T91" fmla="*/ 205 h 750"/>
              <a:gd name="T92" fmla="*/ 39 w 424"/>
              <a:gd name="T93" fmla="*/ 177 h 750"/>
              <a:gd name="T94" fmla="*/ 56 w 424"/>
              <a:gd name="T95" fmla="*/ 168 h 750"/>
              <a:gd name="T96" fmla="*/ 84 w 424"/>
              <a:gd name="T97" fmla="*/ 156 h 750"/>
              <a:gd name="T98" fmla="*/ 106 w 424"/>
              <a:gd name="T99" fmla="*/ 145 h 750"/>
              <a:gd name="T100" fmla="*/ 108 w 424"/>
              <a:gd name="T101" fmla="*/ 125 h 750"/>
              <a:gd name="T102" fmla="*/ 121 w 424"/>
              <a:gd name="T103" fmla="*/ 84 h 750"/>
              <a:gd name="T104" fmla="*/ 106 w 424"/>
              <a:gd name="T105" fmla="*/ 64 h 750"/>
              <a:gd name="T106" fmla="*/ 88 w 424"/>
              <a:gd name="T107" fmla="*/ 41 h 750"/>
              <a:gd name="T108" fmla="*/ 68 w 424"/>
              <a:gd name="T109" fmla="*/ 19 h 750"/>
              <a:gd name="T110" fmla="*/ 295 w 424"/>
              <a:gd name="T111" fmla="*/ 5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4" h="750">
                <a:moveTo>
                  <a:pt x="348" y="0"/>
                </a:moveTo>
                <a:lnTo>
                  <a:pt x="348" y="14"/>
                </a:lnTo>
                <a:lnTo>
                  <a:pt x="348" y="30"/>
                </a:lnTo>
                <a:lnTo>
                  <a:pt x="348" y="37"/>
                </a:lnTo>
                <a:lnTo>
                  <a:pt x="350" y="42"/>
                </a:lnTo>
                <a:lnTo>
                  <a:pt x="352" y="46"/>
                </a:lnTo>
                <a:lnTo>
                  <a:pt x="353" y="49"/>
                </a:lnTo>
                <a:lnTo>
                  <a:pt x="357" y="51"/>
                </a:lnTo>
                <a:lnTo>
                  <a:pt x="358" y="52"/>
                </a:lnTo>
                <a:lnTo>
                  <a:pt x="362" y="54"/>
                </a:lnTo>
                <a:lnTo>
                  <a:pt x="363" y="56"/>
                </a:lnTo>
                <a:lnTo>
                  <a:pt x="367" y="61"/>
                </a:lnTo>
                <a:lnTo>
                  <a:pt x="370" y="66"/>
                </a:lnTo>
                <a:lnTo>
                  <a:pt x="372" y="72"/>
                </a:lnTo>
                <a:lnTo>
                  <a:pt x="375" y="79"/>
                </a:lnTo>
                <a:lnTo>
                  <a:pt x="377" y="84"/>
                </a:lnTo>
                <a:lnTo>
                  <a:pt x="379" y="88"/>
                </a:lnTo>
                <a:lnTo>
                  <a:pt x="380" y="91"/>
                </a:lnTo>
                <a:lnTo>
                  <a:pt x="384" y="96"/>
                </a:lnTo>
                <a:lnTo>
                  <a:pt x="387" y="101"/>
                </a:lnTo>
                <a:lnTo>
                  <a:pt x="389" y="126"/>
                </a:lnTo>
                <a:lnTo>
                  <a:pt x="392" y="158"/>
                </a:lnTo>
                <a:lnTo>
                  <a:pt x="395" y="195"/>
                </a:lnTo>
                <a:lnTo>
                  <a:pt x="399" y="232"/>
                </a:lnTo>
                <a:lnTo>
                  <a:pt x="402" y="271"/>
                </a:lnTo>
                <a:lnTo>
                  <a:pt x="405" y="308"/>
                </a:lnTo>
                <a:lnTo>
                  <a:pt x="407" y="340"/>
                </a:lnTo>
                <a:lnTo>
                  <a:pt x="410" y="367"/>
                </a:lnTo>
                <a:lnTo>
                  <a:pt x="412" y="385"/>
                </a:lnTo>
                <a:lnTo>
                  <a:pt x="412" y="393"/>
                </a:lnTo>
                <a:lnTo>
                  <a:pt x="414" y="400"/>
                </a:lnTo>
                <a:lnTo>
                  <a:pt x="414" y="403"/>
                </a:lnTo>
                <a:lnTo>
                  <a:pt x="416" y="409"/>
                </a:lnTo>
                <a:lnTo>
                  <a:pt x="416" y="412"/>
                </a:lnTo>
                <a:lnTo>
                  <a:pt x="414" y="415"/>
                </a:lnTo>
                <a:lnTo>
                  <a:pt x="412" y="420"/>
                </a:lnTo>
                <a:lnTo>
                  <a:pt x="410" y="424"/>
                </a:lnTo>
                <a:lnTo>
                  <a:pt x="409" y="425"/>
                </a:lnTo>
                <a:lnTo>
                  <a:pt x="409" y="427"/>
                </a:lnTo>
                <a:lnTo>
                  <a:pt x="409" y="427"/>
                </a:lnTo>
                <a:lnTo>
                  <a:pt x="409" y="429"/>
                </a:lnTo>
                <a:lnTo>
                  <a:pt x="410" y="429"/>
                </a:lnTo>
                <a:lnTo>
                  <a:pt x="410" y="432"/>
                </a:lnTo>
                <a:lnTo>
                  <a:pt x="410" y="435"/>
                </a:lnTo>
                <a:lnTo>
                  <a:pt x="409" y="440"/>
                </a:lnTo>
                <a:lnTo>
                  <a:pt x="409" y="445"/>
                </a:lnTo>
                <a:lnTo>
                  <a:pt x="409" y="452"/>
                </a:lnTo>
                <a:lnTo>
                  <a:pt x="409" y="456"/>
                </a:lnTo>
                <a:lnTo>
                  <a:pt x="409" y="459"/>
                </a:lnTo>
                <a:lnTo>
                  <a:pt x="410" y="461"/>
                </a:lnTo>
                <a:lnTo>
                  <a:pt x="414" y="462"/>
                </a:lnTo>
                <a:lnTo>
                  <a:pt x="416" y="464"/>
                </a:lnTo>
                <a:lnTo>
                  <a:pt x="419" y="467"/>
                </a:lnTo>
                <a:lnTo>
                  <a:pt x="421" y="471"/>
                </a:lnTo>
                <a:lnTo>
                  <a:pt x="422" y="472"/>
                </a:lnTo>
                <a:lnTo>
                  <a:pt x="422" y="474"/>
                </a:lnTo>
                <a:lnTo>
                  <a:pt x="421" y="477"/>
                </a:lnTo>
                <a:lnTo>
                  <a:pt x="421" y="479"/>
                </a:lnTo>
                <a:lnTo>
                  <a:pt x="419" y="484"/>
                </a:lnTo>
                <a:lnTo>
                  <a:pt x="421" y="489"/>
                </a:lnTo>
                <a:lnTo>
                  <a:pt x="421" y="493"/>
                </a:lnTo>
                <a:lnTo>
                  <a:pt x="422" y="496"/>
                </a:lnTo>
                <a:lnTo>
                  <a:pt x="424" y="499"/>
                </a:lnTo>
                <a:lnTo>
                  <a:pt x="424" y="503"/>
                </a:lnTo>
                <a:lnTo>
                  <a:pt x="424" y="508"/>
                </a:lnTo>
                <a:lnTo>
                  <a:pt x="422" y="513"/>
                </a:lnTo>
                <a:lnTo>
                  <a:pt x="421" y="518"/>
                </a:lnTo>
                <a:lnTo>
                  <a:pt x="417" y="521"/>
                </a:lnTo>
                <a:lnTo>
                  <a:pt x="414" y="524"/>
                </a:lnTo>
                <a:lnTo>
                  <a:pt x="412" y="528"/>
                </a:lnTo>
                <a:lnTo>
                  <a:pt x="410" y="533"/>
                </a:lnTo>
                <a:lnTo>
                  <a:pt x="404" y="548"/>
                </a:lnTo>
                <a:lnTo>
                  <a:pt x="397" y="561"/>
                </a:lnTo>
                <a:lnTo>
                  <a:pt x="394" y="565"/>
                </a:lnTo>
                <a:lnTo>
                  <a:pt x="390" y="568"/>
                </a:lnTo>
                <a:lnTo>
                  <a:pt x="389" y="570"/>
                </a:lnTo>
                <a:lnTo>
                  <a:pt x="387" y="573"/>
                </a:lnTo>
                <a:lnTo>
                  <a:pt x="385" y="577"/>
                </a:lnTo>
                <a:lnTo>
                  <a:pt x="384" y="580"/>
                </a:lnTo>
                <a:lnTo>
                  <a:pt x="384" y="587"/>
                </a:lnTo>
                <a:lnTo>
                  <a:pt x="385" y="592"/>
                </a:lnTo>
                <a:lnTo>
                  <a:pt x="385" y="597"/>
                </a:lnTo>
                <a:lnTo>
                  <a:pt x="385" y="602"/>
                </a:lnTo>
                <a:lnTo>
                  <a:pt x="384" y="605"/>
                </a:lnTo>
                <a:lnTo>
                  <a:pt x="384" y="608"/>
                </a:lnTo>
                <a:lnTo>
                  <a:pt x="380" y="614"/>
                </a:lnTo>
                <a:lnTo>
                  <a:pt x="377" y="620"/>
                </a:lnTo>
                <a:lnTo>
                  <a:pt x="377" y="624"/>
                </a:lnTo>
                <a:lnTo>
                  <a:pt x="377" y="625"/>
                </a:lnTo>
                <a:lnTo>
                  <a:pt x="379" y="627"/>
                </a:lnTo>
                <a:lnTo>
                  <a:pt x="380" y="629"/>
                </a:lnTo>
                <a:lnTo>
                  <a:pt x="382" y="630"/>
                </a:lnTo>
                <a:lnTo>
                  <a:pt x="382" y="634"/>
                </a:lnTo>
                <a:lnTo>
                  <a:pt x="382" y="635"/>
                </a:lnTo>
                <a:lnTo>
                  <a:pt x="382" y="637"/>
                </a:lnTo>
                <a:lnTo>
                  <a:pt x="380" y="640"/>
                </a:lnTo>
                <a:lnTo>
                  <a:pt x="377" y="644"/>
                </a:lnTo>
                <a:lnTo>
                  <a:pt x="374" y="649"/>
                </a:lnTo>
                <a:lnTo>
                  <a:pt x="372" y="652"/>
                </a:lnTo>
                <a:lnTo>
                  <a:pt x="374" y="656"/>
                </a:lnTo>
                <a:lnTo>
                  <a:pt x="375" y="659"/>
                </a:lnTo>
                <a:lnTo>
                  <a:pt x="377" y="664"/>
                </a:lnTo>
                <a:lnTo>
                  <a:pt x="379" y="667"/>
                </a:lnTo>
                <a:lnTo>
                  <a:pt x="380" y="672"/>
                </a:lnTo>
                <a:lnTo>
                  <a:pt x="380" y="676"/>
                </a:lnTo>
                <a:lnTo>
                  <a:pt x="379" y="677"/>
                </a:lnTo>
                <a:lnTo>
                  <a:pt x="377" y="679"/>
                </a:lnTo>
                <a:lnTo>
                  <a:pt x="374" y="681"/>
                </a:lnTo>
                <a:lnTo>
                  <a:pt x="370" y="681"/>
                </a:lnTo>
                <a:lnTo>
                  <a:pt x="365" y="682"/>
                </a:lnTo>
                <a:lnTo>
                  <a:pt x="362" y="682"/>
                </a:lnTo>
                <a:lnTo>
                  <a:pt x="357" y="684"/>
                </a:lnTo>
                <a:lnTo>
                  <a:pt x="352" y="687"/>
                </a:lnTo>
                <a:lnTo>
                  <a:pt x="348" y="689"/>
                </a:lnTo>
                <a:lnTo>
                  <a:pt x="347" y="691"/>
                </a:lnTo>
                <a:lnTo>
                  <a:pt x="343" y="694"/>
                </a:lnTo>
                <a:lnTo>
                  <a:pt x="342" y="698"/>
                </a:lnTo>
                <a:lnTo>
                  <a:pt x="340" y="701"/>
                </a:lnTo>
                <a:lnTo>
                  <a:pt x="340" y="704"/>
                </a:lnTo>
                <a:lnTo>
                  <a:pt x="342" y="708"/>
                </a:lnTo>
                <a:lnTo>
                  <a:pt x="345" y="711"/>
                </a:lnTo>
                <a:lnTo>
                  <a:pt x="348" y="718"/>
                </a:lnTo>
                <a:lnTo>
                  <a:pt x="350" y="721"/>
                </a:lnTo>
                <a:lnTo>
                  <a:pt x="350" y="724"/>
                </a:lnTo>
                <a:lnTo>
                  <a:pt x="350" y="728"/>
                </a:lnTo>
                <a:lnTo>
                  <a:pt x="350" y="731"/>
                </a:lnTo>
                <a:lnTo>
                  <a:pt x="347" y="733"/>
                </a:lnTo>
                <a:lnTo>
                  <a:pt x="345" y="736"/>
                </a:lnTo>
                <a:lnTo>
                  <a:pt x="343" y="740"/>
                </a:lnTo>
                <a:lnTo>
                  <a:pt x="342" y="743"/>
                </a:lnTo>
                <a:lnTo>
                  <a:pt x="338" y="743"/>
                </a:lnTo>
                <a:lnTo>
                  <a:pt x="337" y="743"/>
                </a:lnTo>
                <a:lnTo>
                  <a:pt x="333" y="740"/>
                </a:lnTo>
                <a:lnTo>
                  <a:pt x="330" y="738"/>
                </a:lnTo>
                <a:lnTo>
                  <a:pt x="328" y="734"/>
                </a:lnTo>
                <a:lnTo>
                  <a:pt x="325" y="733"/>
                </a:lnTo>
                <a:lnTo>
                  <a:pt x="323" y="731"/>
                </a:lnTo>
                <a:lnTo>
                  <a:pt x="316" y="726"/>
                </a:lnTo>
                <a:lnTo>
                  <a:pt x="306" y="723"/>
                </a:lnTo>
                <a:lnTo>
                  <a:pt x="293" y="721"/>
                </a:lnTo>
                <a:lnTo>
                  <a:pt x="286" y="721"/>
                </a:lnTo>
                <a:lnTo>
                  <a:pt x="283" y="723"/>
                </a:lnTo>
                <a:lnTo>
                  <a:pt x="281" y="726"/>
                </a:lnTo>
                <a:lnTo>
                  <a:pt x="279" y="728"/>
                </a:lnTo>
                <a:lnTo>
                  <a:pt x="278" y="731"/>
                </a:lnTo>
                <a:lnTo>
                  <a:pt x="276" y="734"/>
                </a:lnTo>
                <a:lnTo>
                  <a:pt x="276" y="738"/>
                </a:lnTo>
                <a:lnTo>
                  <a:pt x="273" y="745"/>
                </a:lnTo>
                <a:lnTo>
                  <a:pt x="271" y="750"/>
                </a:lnTo>
                <a:lnTo>
                  <a:pt x="268" y="750"/>
                </a:lnTo>
                <a:lnTo>
                  <a:pt x="263" y="750"/>
                </a:lnTo>
                <a:lnTo>
                  <a:pt x="259" y="750"/>
                </a:lnTo>
                <a:lnTo>
                  <a:pt x="256" y="750"/>
                </a:lnTo>
                <a:lnTo>
                  <a:pt x="251" y="748"/>
                </a:lnTo>
                <a:lnTo>
                  <a:pt x="244" y="740"/>
                </a:lnTo>
                <a:lnTo>
                  <a:pt x="237" y="728"/>
                </a:lnTo>
                <a:lnTo>
                  <a:pt x="234" y="718"/>
                </a:lnTo>
                <a:lnTo>
                  <a:pt x="232" y="714"/>
                </a:lnTo>
                <a:lnTo>
                  <a:pt x="232" y="713"/>
                </a:lnTo>
                <a:lnTo>
                  <a:pt x="234" y="709"/>
                </a:lnTo>
                <a:lnTo>
                  <a:pt x="236" y="706"/>
                </a:lnTo>
                <a:lnTo>
                  <a:pt x="239" y="701"/>
                </a:lnTo>
                <a:lnTo>
                  <a:pt x="241" y="698"/>
                </a:lnTo>
                <a:lnTo>
                  <a:pt x="239" y="694"/>
                </a:lnTo>
                <a:lnTo>
                  <a:pt x="237" y="691"/>
                </a:lnTo>
                <a:lnTo>
                  <a:pt x="236" y="689"/>
                </a:lnTo>
                <a:lnTo>
                  <a:pt x="234" y="686"/>
                </a:lnTo>
                <a:lnTo>
                  <a:pt x="231" y="684"/>
                </a:lnTo>
                <a:lnTo>
                  <a:pt x="231" y="681"/>
                </a:lnTo>
                <a:lnTo>
                  <a:pt x="231" y="677"/>
                </a:lnTo>
                <a:lnTo>
                  <a:pt x="229" y="672"/>
                </a:lnTo>
                <a:lnTo>
                  <a:pt x="229" y="667"/>
                </a:lnTo>
                <a:lnTo>
                  <a:pt x="227" y="664"/>
                </a:lnTo>
                <a:lnTo>
                  <a:pt x="226" y="662"/>
                </a:lnTo>
                <a:lnTo>
                  <a:pt x="224" y="661"/>
                </a:lnTo>
                <a:lnTo>
                  <a:pt x="222" y="661"/>
                </a:lnTo>
                <a:lnTo>
                  <a:pt x="219" y="659"/>
                </a:lnTo>
                <a:lnTo>
                  <a:pt x="214" y="656"/>
                </a:lnTo>
                <a:lnTo>
                  <a:pt x="211" y="654"/>
                </a:lnTo>
                <a:lnTo>
                  <a:pt x="207" y="650"/>
                </a:lnTo>
                <a:lnTo>
                  <a:pt x="204" y="647"/>
                </a:lnTo>
                <a:lnTo>
                  <a:pt x="200" y="642"/>
                </a:lnTo>
                <a:lnTo>
                  <a:pt x="197" y="640"/>
                </a:lnTo>
                <a:lnTo>
                  <a:pt x="195" y="639"/>
                </a:lnTo>
                <a:lnTo>
                  <a:pt x="192" y="637"/>
                </a:lnTo>
                <a:lnTo>
                  <a:pt x="189" y="637"/>
                </a:lnTo>
                <a:lnTo>
                  <a:pt x="185" y="637"/>
                </a:lnTo>
                <a:lnTo>
                  <a:pt x="184" y="637"/>
                </a:lnTo>
                <a:lnTo>
                  <a:pt x="182" y="637"/>
                </a:lnTo>
                <a:lnTo>
                  <a:pt x="180" y="635"/>
                </a:lnTo>
                <a:lnTo>
                  <a:pt x="180" y="632"/>
                </a:lnTo>
                <a:lnTo>
                  <a:pt x="179" y="629"/>
                </a:lnTo>
                <a:lnTo>
                  <a:pt x="177" y="627"/>
                </a:lnTo>
                <a:lnTo>
                  <a:pt x="174" y="624"/>
                </a:lnTo>
                <a:lnTo>
                  <a:pt x="165" y="620"/>
                </a:lnTo>
                <a:lnTo>
                  <a:pt x="157" y="614"/>
                </a:lnTo>
                <a:lnTo>
                  <a:pt x="147" y="605"/>
                </a:lnTo>
                <a:lnTo>
                  <a:pt x="140" y="598"/>
                </a:lnTo>
                <a:lnTo>
                  <a:pt x="137" y="593"/>
                </a:lnTo>
                <a:lnTo>
                  <a:pt x="135" y="587"/>
                </a:lnTo>
                <a:lnTo>
                  <a:pt x="137" y="580"/>
                </a:lnTo>
                <a:lnTo>
                  <a:pt x="137" y="573"/>
                </a:lnTo>
                <a:lnTo>
                  <a:pt x="138" y="566"/>
                </a:lnTo>
                <a:lnTo>
                  <a:pt x="140" y="558"/>
                </a:lnTo>
                <a:lnTo>
                  <a:pt x="143" y="550"/>
                </a:lnTo>
                <a:lnTo>
                  <a:pt x="148" y="538"/>
                </a:lnTo>
                <a:lnTo>
                  <a:pt x="152" y="526"/>
                </a:lnTo>
                <a:lnTo>
                  <a:pt x="153" y="514"/>
                </a:lnTo>
                <a:lnTo>
                  <a:pt x="152" y="511"/>
                </a:lnTo>
                <a:lnTo>
                  <a:pt x="148" y="508"/>
                </a:lnTo>
                <a:lnTo>
                  <a:pt x="145" y="506"/>
                </a:lnTo>
                <a:lnTo>
                  <a:pt x="140" y="504"/>
                </a:lnTo>
                <a:lnTo>
                  <a:pt x="135" y="503"/>
                </a:lnTo>
                <a:lnTo>
                  <a:pt x="130" y="503"/>
                </a:lnTo>
                <a:lnTo>
                  <a:pt x="126" y="501"/>
                </a:lnTo>
                <a:lnTo>
                  <a:pt x="120" y="501"/>
                </a:lnTo>
                <a:lnTo>
                  <a:pt x="115" y="501"/>
                </a:lnTo>
                <a:lnTo>
                  <a:pt x="110" y="503"/>
                </a:lnTo>
                <a:lnTo>
                  <a:pt x="103" y="506"/>
                </a:lnTo>
                <a:lnTo>
                  <a:pt x="98" y="504"/>
                </a:lnTo>
                <a:lnTo>
                  <a:pt x="95" y="496"/>
                </a:lnTo>
                <a:lnTo>
                  <a:pt x="91" y="484"/>
                </a:lnTo>
                <a:lnTo>
                  <a:pt x="90" y="472"/>
                </a:lnTo>
                <a:lnTo>
                  <a:pt x="86" y="462"/>
                </a:lnTo>
                <a:lnTo>
                  <a:pt x="78" y="452"/>
                </a:lnTo>
                <a:lnTo>
                  <a:pt x="68" y="444"/>
                </a:lnTo>
                <a:lnTo>
                  <a:pt x="61" y="439"/>
                </a:lnTo>
                <a:lnTo>
                  <a:pt x="56" y="437"/>
                </a:lnTo>
                <a:lnTo>
                  <a:pt x="53" y="434"/>
                </a:lnTo>
                <a:lnTo>
                  <a:pt x="49" y="430"/>
                </a:lnTo>
                <a:lnTo>
                  <a:pt x="47" y="427"/>
                </a:lnTo>
                <a:lnTo>
                  <a:pt x="46" y="424"/>
                </a:lnTo>
                <a:lnTo>
                  <a:pt x="42" y="420"/>
                </a:lnTo>
                <a:lnTo>
                  <a:pt x="37" y="417"/>
                </a:lnTo>
                <a:lnTo>
                  <a:pt x="32" y="414"/>
                </a:lnTo>
                <a:lnTo>
                  <a:pt x="27" y="409"/>
                </a:lnTo>
                <a:lnTo>
                  <a:pt x="24" y="407"/>
                </a:lnTo>
                <a:lnTo>
                  <a:pt x="21" y="403"/>
                </a:lnTo>
                <a:lnTo>
                  <a:pt x="17" y="398"/>
                </a:lnTo>
                <a:lnTo>
                  <a:pt x="16" y="393"/>
                </a:lnTo>
                <a:lnTo>
                  <a:pt x="12" y="387"/>
                </a:lnTo>
                <a:lnTo>
                  <a:pt x="9" y="378"/>
                </a:lnTo>
                <a:lnTo>
                  <a:pt x="5" y="365"/>
                </a:lnTo>
                <a:lnTo>
                  <a:pt x="2" y="348"/>
                </a:lnTo>
                <a:lnTo>
                  <a:pt x="0" y="335"/>
                </a:lnTo>
                <a:lnTo>
                  <a:pt x="0" y="328"/>
                </a:lnTo>
                <a:lnTo>
                  <a:pt x="2" y="323"/>
                </a:lnTo>
                <a:lnTo>
                  <a:pt x="5" y="318"/>
                </a:lnTo>
                <a:lnTo>
                  <a:pt x="9" y="313"/>
                </a:lnTo>
                <a:lnTo>
                  <a:pt x="12" y="311"/>
                </a:lnTo>
                <a:lnTo>
                  <a:pt x="12" y="309"/>
                </a:lnTo>
                <a:lnTo>
                  <a:pt x="14" y="306"/>
                </a:lnTo>
                <a:lnTo>
                  <a:pt x="12" y="303"/>
                </a:lnTo>
                <a:lnTo>
                  <a:pt x="12" y="299"/>
                </a:lnTo>
                <a:lnTo>
                  <a:pt x="11" y="296"/>
                </a:lnTo>
                <a:lnTo>
                  <a:pt x="9" y="293"/>
                </a:lnTo>
                <a:lnTo>
                  <a:pt x="7" y="289"/>
                </a:lnTo>
                <a:lnTo>
                  <a:pt x="7" y="288"/>
                </a:lnTo>
                <a:lnTo>
                  <a:pt x="11" y="284"/>
                </a:lnTo>
                <a:lnTo>
                  <a:pt x="14" y="282"/>
                </a:lnTo>
                <a:lnTo>
                  <a:pt x="17" y="279"/>
                </a:lnTo>
                <a:lnTo>
                  <a:pt x="22" y="277"/>
                </a:lnTo>
                <a:lnTo>
                  <a:pt x="27" y="274"/>
                </a:lnTo>
                <a:lnTo>
                  <a:pt x="32" y="272"/>
                </a:lnTo>
                <a:lnTo>
                  <a:pt x="36" y="271"/>
                </a:lnTo>
                <a:lnTo>
                  <a:pt x="37" y="267"/>
                </a:lnTo>
                <a:lnTo>
                  <a:pt x="37" y="262"/>
                </a:lnTo>
                <a:lnTo>
                  <a:pt x="37" y="259"/>
                </a:lnTo>
                <a:lnTo>
                  <a:pt x="37" y="254"/>
                </a:lnTo>
                <a:lnTo>
                  <a:pt x="39" y="251"/>
                </a:lnTo>
                <a:lnTo>
                  <a:pt x="42" y="240"/>
                </a:lnTo>
                <a:lnTo>
                  <a:pt x="49" y="230"/>
                </a:lnTo>
                <a:lnTo>
                  <a:pt x="51" y="220"/>
                </a:lnTo>
                <a:lnTo>
                  <a:pt x="51" y="215"/>
                </a:lnTo>
                <a:lnTo>
                  <a:pt x="47" y="210"/>
                </a:lnTo>
                <a:lnTo>
                  <a:pt x="44" y="205"/>
                </a:lnTo>
                <a:lnTo>
                  <a:pt x="41" y="202"/>
                </a:lnTo>
                <a:lnTo>
                  <a:pt x="37" y="198"/>
                </a:lnTo>
                <a:lnTo>
                  <a:pt x="36" y="195"/>
                </a:lnTo>
                <a:lnTo>
                  <a:pt x="36" y="190"/>
                </a:lnTo>
                <a:lnTo>
                  <a:pt x="36" y="183"/>
                </a:lnTo>
                <a:lnTo>
                  <a:pt x="39" y="177"/>
                </a:lnTo>
                <a:lnTo>
                  <a:pt x="41" y="172"/>
                </a:lnTo>
                <a:lnTo>
                  <a:pt x="42" y="168"/>
                </a:lnTo>
                <a:lnTo>
                  <a:pt x="46" y="168"/>
                </a:lnTo>
                <a:lnTo>
                  <a:pt x="47" y="168"/>
                </a:lnTo>
                <a:lnTo>
                  <a:pt x="51" y="168"/>
                </a:lnTo>
                <a:lnTo>
                  <a:pt x="56" y="168"/>
                </a:lnTo>
                <a:lnTo>
                  <a:pt x="63" y="168"/>
                </a:lnTo>
                <a:lnTo>
                  <a:pt x="68" y="167"/>
                </a:lnTo>
                <a:lnTo>
                  <a:pt x="71" y="165"/>
                </a:lnTo>
                <a:lnTo>
                  <a:pt x="76" y="162"/>
                </a:lnTo>
                <a:lnTo>
                  <a:pt x="81" y="158"/>
                </a:lnTo>
                <a:lnTo>
                  <a:pt x="84" y="156"/>
                </a:lnTo>
                <a:lnTo>
                  <a:pt x="88" y="155"/>
                </a:lnTo>
                <a:lnTo>
                  <a:pt x="93" y="155"/>
                </a:lnTo>
                <a:lnTo>
                  <a:pt x="98" y="153"/>
                </a:lnTo>
                <a:lnTo>
                  <a:pt x="103" y="150"/>
                </a:lnTo>
                <a:lnTo>
                  <a:pt x="105" y="148"/>
                </a:lnTo>
                <a:lnTo>
                  <a:pt x="106" y="145"/>
                </a:lnTo>
                <a:lnTo>
                  <a:pt x="106" y="141"/>
                </a:lnTo>
                <a:lnTo>
                  <a:pt x="106" y="138"/>
                </a:lnTo>
                <a:lnTo>
                  <a:pt x="106" y="135"/>
                </a:lnTo>
                <a:lnTo>
                  <a:pt x="106" y="130"/>
                </a:lnTo>
                <a:lnTo>
                  <a:pt x="106" y="126"/>
                </a:lnTo>
                <a:lnTo>
                  <a:pt x="108" y="125"/>
                </a:lnTo>
                <a:lnTo>
                  <a:pt x="110" y="121"/>
                </a:lnTo>
                <a:lnTo>
                  <a:pt x="113" y="119"/>
                </a:lnTo>
                <a:lnTo>
                  <a:pt x="118" y="113"/>
                </a:lnTo>
                <a:lnTo>
                  <a:pt x="118" y="103"/>
                </a:lnTo>
                <a:lnTo>
                  <a:pt x="120" y="93"/>
                </a:lnTo>
                <a:lnTo>
                  <a:pt x="121" y="84"/>
                </a:lnTo>
                <a:lnTo>
                  <a:pt x="121" y="81"/>
                </a:lnTo>
                <a:lnTo>
                  <a:pt x="121" y="77"/>
                </a:lnTo>
                <a:lnTo>
                  <a:pt x="118" y="74"/>
                </a:lnTo>
                <a:lnTo>
                  <a:pt x="115" y="71"/>
                </a:lnTo>
                <a:lnTo>
                  <a:pt x="110" y="67"/>
                </a:lnTo>
                <a:lnTo>
                  <a:pt x="106" y="64"/>
                </a:lnTo>
                <a:lnTo>
                  <a:pt x="101" y="61"/>
                </a:lnTo>
                <a:lnTo>
                  <a:pt x="96" y="57"/>
                </a:lnTo>
                <a:lnTo>
                  <a:pt x="93" y="52"/>
                </a:lnTo>
                <a:lnTo>
                  <a:pt x="91" y="47"/>
                </a:lnTo>
                <a:lnTo>
                  <a:pt x="91" y="44"/>
                </a:lnTo>
                <a:lnTo>
                  <a:pt x="88" y="41"/>
                </a:lnTo>
                <a:lnTo>
                  <a:pt x="84" y="39"/>
                </a:lnTo>
                <a:lnTo>
                  <a:pt x="79" y="35"/>
                </a:lnTo>
                <a:lnTo>
                  <a:pt x="76" y="32"/>
                </a:lnTo>
                <a:lnTo>
                  <a:pt x="73" y="29"/>
                </a:lnTo>
                <a:lnTo>
                  <a:pt x="69" y="24"/>
                </a:lnTo>
                <a:lnTo>
                  <a:pt x="68" y="19"/>
                </a:lnTo>
                <a:lnTo>
                  <a:pt x="86" y="19"/>
                </a:lnTo>
                <a:lnTo>
                  <a:pt x="115" y="17"/>
                </a:lnTo>
                <a:lnTo>
                  <a:pt x="150" y="15"/>
                </a:lnTo>
                <a:lnTo>
                  <a:pt x="194" y="12"/>
                </a:lnTo>
                <a:lnTo>
                  <a:pt x="242" y="9"/>
                </a:lnTo>
                <a:lnTo>
                  <a:pt x="295" y="5"/>
                </a:lnTo>
                <a:lnTo>
                  <a:pt x="348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28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 txBox="1">
            <a:spLocks/>
          </p:cNvSpPr>
          <p:nvPr/>
        </p:nvSpPr>
        <p:spPr>
          <a:xfrm>
            <a:off x="149094" y="299067"/>
            <a:ext cx="9198106" cy="682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 algn="l" defTabSz="914400" rtl="0" eaLnBrk="1" latinLnBrk="0" hangingPunct="1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lang="en-US" sz="12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»"/>
              <a:defRPr lang="en-US" sz="11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Understanding the needs of today’s students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6679646" y="1330609"/>
            <a:ext cx="21041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Top channels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Website 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Email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Social Media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Text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24" y="1404853"/>
            <a:ext cx="2755267" cy="28257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9646" y="309350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/>
              <a:t>Top desired content 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Academic programs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Cost/Aid/ Scholarships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What the community is like</a:t>
            </a:r>
          </a:p>
          <a:p>
            <a:pPr marL="173034" indent="-17303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Videos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921" y="1162683"/>
            <a:ext cx="346150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79</a:t>
            </a:r>
            <a:r>
              <a:rPr lang="en-US" sz="1600" dirty="0"/>
              <a:t> </a:t>
            </a:r>
            <a:r>
              <a:rPr lang="en-US" sz="1400" dirty="0"/>
              <a:t>times is the </a:t>
            </a:r>
            <a:r>
              <a:rPr lang="en-US" sz="1400" dirty="0">
                <a:solidFill>
                  <a:srgbClr val="2E3438"/>
                </a:solidFill>
              </a:rPr>
              <a:t>average number of times a student unlocks their phone each day</a:t>
            </a:r>
            <a:br>
              <a:rPr lang="en-US" sz="1600" dirty="0"/>
            </a:br>
            <a:endParaRPr lang="en-US" sz="1600" dirty="0">
              <a:solidFill>
                <a:srgbClr val="2E3438"/>
              </a:solidFill>
            </a:endParaRPr>
          </a:p>
          <a:p>
            <a:r>
              <a:rPr lang="en-US" sz="1600" b="1" dirty="0">
                <a:solidFill>
                  <a:schemeClr val="accent3"/>
                </a:solidFill>
              </a:rPr>
              <a:t>70% </a:t>
            </a:r>
            <a:r>
              <a:rPr lang="en-US" sz="1400" dirty="0">
                <a:solidFill>
                  <a:srgbClr val="2E3438"/>
                </a:solidFill>
              </a:rPr>
              <a:t>of students bypass direct marketing and search on their own</a:t>
            </a:r>
            <a:br>
              <a:rPr lang="en-US" sz="1600" dirty="0"/>
            </a:br>
            <a:endParaRPr lang="en-US" sz="1600" dirty="0">
              <a:solidFill>
                <a:srgbClr val="2E3438"/>
              </a:solidFill>
            </a:endParaRPr>
          </a:p>
          <a:p>
            <a:pPr>
              <a:buClr>
                <a:srgbClr val="0070C0"/>
              </a:buClr>
            </a:pPr>
            <a:r>
              <a:rPr lang="en-US" sz="1600" b="1" dirty="0">
                <a:solidFill>
                  <a:schemeClr val="accent3"/>
                </a:solidFill>
              </a:rPr>
              <a:t>81% </a:t>
            </a:r>
            <a:r>
              <a:rPr lang="en-US" sz="1400" dirty="0">
                <a:solidFill>
                  <a:srgbClr val="2E3438"/>
                </a:solidFill>
              </a:rPr>
              <a:t>rate their family, friends and online reviews as their top influence when deciding what to purchase</a:t>
            </a:r>
          </a:p>
          <a:p>
            <a:pPr>
              <a:buClr>
                <a:srgbClr val="0070C0"/>
              </a:buClr>
            </a:pPr>
            <a:endParaRPr lang="en-US" sz="1400" dirty="0">
              <a:solidFill>
                <a:srgbClr val="2E3438"/>
              </a:solidFill>
            </a:endParaRPr>
          </a:p>
          <a:p>
            <a:pPr>
              <a:buClr>
                <a:srgbClr val="0070C0"/>
              </a:buClr>
            </a:pPr>
            <a:r>
              <a:rPr lang="en-US" sz="1400" dirty="0">
                <a:solidFill>
                  <a:srgbClr val="2E3438"/>
                </a:solidFill>
              </a:rPr>
              <a:t>Financially savvy – Debt adverse</a:t>
            </a:r>
          </a:p>
          <a:p>
            <a:pPr>
              <a:buClr>
                <a:srgbClr val="0070C0"/>
              </a:buClr>
            </a:pPr>
            <a:endParaRPr lang="en-US" sz="1400" dirty="0">
              <a:solidFill>
                <a:srgbClr val="2E3438"/>
              </a:solidFill>
            </a:endParaRPr>
          </a:p>
          <a:p>
            <a:pPr>
              <a:buClr>
                <a:srgbClr val="0070C0"/>
              </a:buClr>
            </a:pPr>
            <a:r>
              <a:rPr lang="en-US" sz="1400" b="1" dirty="0">
                <a:solidFill>
                  <a:schemeClr val="accent3"/>
                </a:solidFill>
              </a:rPr>
              <a:t>Over 80% </a:t>
            </a:r>
            <a:r>
              <a:rPr lang="en-US" sz="1400" dirty="0">
                <a:solidFill>
                  <a:srgbClr val="2E3438"/>
                </a:solidFill>
              </a:rPr>
              <a:t>of global internet users are engaged in online communities </a:t>
            </a:r>
          </a:p>
          <a:p>
            <a:endParaRPr lang="en-US" sz="1200" dirty="0">
              <a:solidFill>
                <a:srgbClr val="2E343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532" y="4679902"/>
            <a:ext cx="8752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2021 RNL University Family Engagement Survey </a:t>
            </a:r>
          </a:p>
          <a:p>
            <a:r>
              <a:rPr lang="en-US" sz="700" dirty="0"/>
              <a:t>2021 RNL High School E-Expectations Report </a:t>
            </a:r>
          </a:p>
          <a:p>
            <a:r>
              <a:rPr lang="en-US" sz="700" dirty="0">
                <a:hlinkClick r:id="rId4"/>
              </a:rPr>
              <a:t>https://amplifysolutions.ca/gen-z/</a:t>
            </a:r>
            <a:endParaRPr lang="en-US" sz="700" dirty="0"/>
          </a:p>
          <a:p>
            <a:r>
              <a:rPr lang="en-US" sz="700" u="sng" dirty="0">
                <a:hlinkClick r:id="rId5"/>
              </a:rPr>
              <a:t>https://www.statista.com/statistics/1050339/average-unlocks-per-day-us-smartphone-users/</a:t>
            </a:r>
            <a:endParaRPr lang="en-US" sz="700" dirty="0"/>
          </a:p>
          <a:p>
            <a:endParaRPr lang="en-US" sz="700" dirty="0"/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0332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45">
      <a:dk1>
        <a:srgbClr val="002D5C"/>
      </a:dk1>
      <a:lt1>
        <a:srgbClr val="FFFFFF"/>
      </a:lt1>
      <a:dk2>
        <a:srgbClr val="5B6770"/>
      </a:dk2>
      <a:lt2>
        <a:srgbClr val="DBD9D6"/>
      </a:lt2>
      <a:accent1>
        <a:srgbClr val="002D5C"/>
      </a:accent1>
      <a:accent2>
        <a:srgbClr val="C3D600"/>
      </a:accent2>
      <a:accent3>
        <a:srgbClr val="0071CE"/>
      </a:accent3>
      <a:accent4>
        <a:srgbClr val="898BB4"/>
      </a:accent4>
      <a:accent5>
        <a:srgbClr val="EDAA00"/>
      </a:accent5>
      <a:accent6>
        <a:srgbClr val="802245"/>
      </a:accent6>
      <a:hlink>
        <a:srgbClr val="0071CE"/>
      </a:hlink>
      <a:folHlink>
        <a:srgbClr val="0071CE"/>
      </a:folHlink>
    </a:clrScheme>
    <a:fontScheme name="Custom 165">
      <a:majorFont>
        <a:latin typeface="Century Gothic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NL_PPT_Template_Widescreen_0319.pptx" id="{206EB941-745E-4659-A15C-F14E2FF927EE}" vid="{49FAE138-0D1C-45EE-93DC-66AC73F3DA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A6B53C5181C418A609D9F7C9E0ED7" ma:contentTypeVersion="11" ma:contentTypeDescription="Create a new document." ma:contentTypeScope="" ma:versionID="e5d85655b9785c19c7c5a591bd4f23c7">
  <xsd:schema xmlns:xsd="http://www.w3.org/2001/XMLSchema" xmlns:xs="http://www.w3.org/2001/XMLSchema" xmlns:p="http://schemas.microsoft.com/office/2006/metadata/properties" xmlns:ns2="9d058172-f2eb-4ffa-bf10-76ab505bb468" xmlns:ns3="9d046167-6ea1-4aba-8c29-633880d4dc1a" targetNamespace="http://schemas.microsoft.com/office/2006/metadata/properties" ma:root="true" ma:fieldsID="92ff4f519bd45790070d458405b768e6" ns2:_="" ns3:_="">
    <xsd:import namespace="9d058172-f2eb-4ffa-bf10-76ab505bb468"/>
    <xsd:import namespace="9d046167-6ea1-4aba-8c29-633880d4d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58172-f2eb-4ffa-bf10-76ab505bb4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46167-6ea1-4aba-8c29-633880d4d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4B0620-9966-4DD5-885C-9A8C635AF3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58172-f2eb-4ffa-bf10-76ab505bb468"/>
    <ds:schemaRef ds:uri="9d046167-6ea1-4aba-8c29-633880d4dc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0DCD3F-3FB9-468A-81E1-4B4E288CABC2}">
  <ds:schemaRefs>
    <ds:schemaRef ds:uri="http://purl.org/dc/elements/1.1/"/>
    <ds:schemaRef ds:uri="9d058172-f2eb-4ffa-bf10-76ab505bb468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9d046167-6ea1-4aba-8c29-633880d4dc1a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77019C6-77BA-418F-9019-5899C28E4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9161</TotalTime>
  <Words>1073</Words>
  <Application>Microsoft Office PowerPoint</Application>
  <PresentationFormat>On-screen Show (16:9)</PresentationFormat>
  <Paragraphs>188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</vt:lpstr>
      <vt:lpstr>Century Gothic</vt:lpstr>
      <vt:lpstr>Lato</vt:lpstr>
      <vt:lpstr>Lato Medium</vt:lpstr>
      <vt:lpstr>Wingdings</vt:lpstr>
      <vt:lpstr>Office Theme</vt:lpstr>
      <vt:lpstr>PowerPoint Presentation</vt:lpstr>
      <vt:lpstr>PowerPoint Presentation</vt:lpstr>
      <vt:lpstr>The net result…we are and will experience very slow compounded growth rates by historical standards</vt:lpstr>
      <vt:lpstr>Graduate enrollment is expected to increase slightly over the next several years</vt:lpstr>
      <vt:lpstr>More than 1 in 4 entering students questions whether college is worth it </vt:lpstr>
      <vt:lpstr>Average tuition and fee charges in constant dollars</vt:lpstr>
      <vt:lpstr>Signs students with greater need may feel they cannot afford higher education and are not applying.</vt:lpstr>
      <vt:lpstr>Illinois</vt:lpstr>
      <vt:lpstr>PowerPoint Presentation</vt:lpstr>
      <vt:lpstr>Most important factors in the students’ decision to attend a particular institution</vt:lpstr>
      <vt:lpstr>How satisfied are college students?</vt:lpstr>
      <vt:lpstr>How likely are students to re-enroll?</vt:lpstr>
      <vt:lpstr>Most widely used strategies and tactics for student success, retention, and completion</vt:lpstr>
      <vt:lpstr>Most widely used strategies and tactics for student success, retention, and completion</vt:lpstr>
      <vt:lpstr>Most widely used strategies and tactics for student success, retention, and completion</vt:lpstr>
      <vt:lpstr>Percentage of institutions using a predictive model to predict the likelihood of an incoming student persisting to degree completion</vt:lpstr>
      <vt:lpstr>What guides retention planning efforts?</vt:lpstr>
      <vt:lpstr>Opportunities and Strategies for YOUR Institutions   </vt:lpstr>
      <vt:lpstr>The Relationship of SEP to ISP</vt:lpstr>
      <vt:lpstr>Strategic Enrollment Planning Scope: The institutional perspective</vt:lpstr>
      <vt:lpstr>Strategic Enrollment Planning Involves:</vt:lpstr>
      <vt:lpstr>PowerPoint Presentation</vt:lpstr>
      <vt:lpstr> Student Success Solutions</vt:lpstr>
      <vt:lpstr>RNL Results and Experience with Student Retention Strategies </vt:lpstr>
      <vt:lpstr>RNL Research and Reports</vt:lpstr>
      <vt:lpstr>Questions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R. Spain</dc:creator>
  <cp:lastModifiedBy>Ho Kim</cp:lastModifiedBy>
  <cp:revision>189</cp:revision>
  <dcterms:created xsi:type="dcterms:W3CDTF">2021-02-26T02:53:46Z</dcterms:created>
  <dcterms:modified xsi:type="dcterms:W3CDTF">2022-09-13T19:31:39Z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0x01010002AA6B53C5181C418A609D9F7C9E0ED7</vt:lpwstr>
  </property>
</Properties>
</file>